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47"/>
  </p:notesMasterIdLst>
  <p:handoutMasterIdLst>
    <p:handoutMasterId r:id="rId48"/>
  </p:handoutMasterIdLst>
  <p:sldIdLst>
    <p:sldId id="289" r:id="rId2"/>
    <p:sldId id="508" r:id="rId3"/>
    <p:sldId id="507" r:id="rId4"/>
    <p:sldId id="465" r:id="rId5"/>
    <p:sldId id="461" r:id="rId6"/>
    <p:sldId id="475" r:id="rId7"/>
    <p:sldId id="476" r:id="rId8"/>
    <p:sldId id="499" r:id="rId9"/>
    <p:sldId id="497" r:id="rId10"/>
    <p:sldId id="477" r:id="rId11"/>
    <p:sldId id="498" r:id="rId12"/>
    <p:sldId id="466" r:id="rId13"/>
    <p:sldId id="501" r:id="rId14"/>
    <p:sldId id="500" r:id="rId15"/>
    <p:sldId id="502" r:id="rId16"/>
    <p:sldId id="467" r:id="rId17"/>
    <p:sldId id="479" r:id="rId18"/>
    <p:sldId id="503" r:id="rId19"/>
    <p:sldId id="478" r:id="rId20"/>
    <p:sldId id="468" r:id="rId21"/>
    <p:sldId id="504" r:id="rId22"/>
    <p:sldId id="481" r:id="rId23"/>
    <p:sldId id="485" r:id="rId24"/>
    <p:sldId id="471" r:id="rId25"/>
    <p:sldId id="486" r:id="rId26"/>
    <p:sldId id="488" r:id="rId27"/>
    <p:sldId id="487" r:id="rId28"/>
    <p:sldId id="484" r:id="rId29"/>
    <p:sldId id="490" r:id="rId30"/>
    <p:sldId id="489" r:id="rId31"/>
    <p:sldId id="472" r:id="rId32"/>
    <p:sldId id="483" r:id="rId33"/>
    <p:sldId id="491" r:id="rId34"/>
    <p:sldId id="492" r:id="rId35"/>
    <p:sldId id="473" r:id="rId36"/>
    <p:sldId id="493" r:id="rId37"/>
    <p:sldId id="494" r:id="rId38"/>
    <p:sldId id="474" r:id="rId39"/>
    <p:sldId id="495" r:id="rId40"/>
    <p:sldId id="496" r:id="rId41"/>
    <p:sldId id="506" r:id="rId42"/>
    <p:sldId id="511" r:id="rId43"/>
    <p:sldId id="288" r:id="rId44"/>
    <p:sldId id="510" r:id="rId45"/>
    <p:sldId id="264" r:id="rId4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68B36CC-9E88-E34E-A65A-134B1DE23D89}">
          <p14:sldIdLst>
            <p14:sldId id="289"/>
            <p14:sldId id="508"/>
            <p14:sldId id="507"/>
          </p14:sldIdLst>
        </p14:section>
        <p14:section name="Sozialarbeit" id="{8BDB7324-0DDD-294A-8F23-90F59DBD0D01}">
          <p14:sldIdLst>
            <p14:sldId id="465"/>
            <p14:sldId id="461"/>
            <p14:sldId id="475"/>
            <p14:sldId id="476"/>
            <p14:sldId id="499"/>
            <p14:sldId id="497"/>
            <p14:sldId id="477"/>
            <p14:sldId id="498"/>
            <p14:sldId id="466"/>
            <p14:sldId id="501"/>
            <p14:sldId id="500"/>
            <p14:sldId id="502"/>
            <p14:sldId id="467"/>
            <p14:sldId id="479"/>
            <p14:sldId id="503"/>
            <p14:sldId id="478"/>
            <p14:sldId id="468"/>
            <p14:sldId id="504"/>
            <p14:sldId id="481"/>
            <p14:sldId id="485"/>
            <p14:sldId id="471"/>
            <p14:sldId id="486"/>
            <p14:sldId id="488"/>
            <p14:sldId id="487"/>
            <p14:sldId id="484"/>
            <p14:sldId id="490"/>
            <p14:sldId id="489"/>
            <p14:sldId id="472"/>
            <p14:sldId id="483"/>
            <p14:sldId id="491"/>
            <p14:sldId id="492"/>
            <p14:sldId id="473"/>
            <p14:sldId id="493"/>
            <p14:sldId id="494"/>
            <p14:sldId id="474"/>
            <p14:sldId id="495"/>
            <p14:sldId id="496"/>
          </p14:sldIdLst>
        </p14:section>
        <p14:section name="Weitere Informationen" id="{5E145F50-06C1-404E-826B-B7F7389D747B}">
          <p14:sldIdLst>
            <p14:sldId id="506"/>
            <p14:sldId id="511"/>
            <p14:sldId id="288"/>
            <p14:sldId id="510"/>
            <p14:sldId id="26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4185"/>
    <a:srgbClr val="D0D6E4"/>
    <a:srgbClr val="4C4C4C"/>
    <a:srgbClr val="413F49"/>
    <a:srgbClr val="3A3941"/>
    <a:srgbClr val="2B292E"/>
    <a:srgbClr val="524E57"/>
    <a:srgbClr val="556378"/>
    <a:srgbClr val="889D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721" autoAdjust="0"/>
  </p:normalViewPr>
  <p:slideViewPr>
    <p:cSldViewPr snapToGrid="0" snapToObjects="1">
      <p:cViewPr varScale="1">
        <p:scale>
          <a:sx n="168" d="100"/>
          <a:sy n="168" d="100"/>
        </p:scale>
        <p:origin x="-15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1" d="100"/>
          <a:sy n="131" d="100"/>
        </p:scale>
        <p:origin x="-479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3718A6-46D5-B041-9F3A-609F6D4D9893}" type="datetimeFigureOut">
              <a:rPr lang="de-DE" smtClean="0"/>
              <a:t>21.01.16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D65BD1-1C34-9546-B041-C2ABEB10931C}" type="slidenum">
              <a:rPr lang="de-DE" smtClean="0"/>
              <a:t>‹Nr.›</a:t>
            </a:fld>
            <a:endParaRPr lang="de-DE"/>
          </a:p>
        </p:txBody>
      </p:sp>
    </p:spTree>
    <p:extLst>
      <p:ext uri="{BB962C8B-B14F-4D97-AF65-F5344CB8AC3E}">
        <p14:creationId xmlns:p14="http://schemas.microsoft.com/office/powerpoint/2010/main" val="34849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9CB30-1023-E747-AE13-F8C1B00A4225}" type="datetimeFigureOut">
              <a:rPr lang="de-DE" smtClean="0"/>
              <a:t>21.01.16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D251CB-F9A9-7940-A530-B2D294527AFB}" type="slidenum">
              <a:rPr lang="de-DE" smtClean="0"/>
              <a:t>‹Nr.›</a:t>
            </a:fld>
            <a:endParaRPr lang="de-DE"/>
          </a:p>
        </p:txBody>
      </p:sp>
    </p:spTree>
    <p:extLst>
      <p:ext uri="{BB962C8B-B14F-4D97-AF65-F5344CB8AC3E}">
        <p14:creationId xmlns:p14="http://schemas.microsoft.com/office/powerpoint/2010/main" val="32607652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eite">
    <p:spTree>
      <p:nvGrpSpPr>
        <p:cNvPr id="1" name=""/>
        <p:cNvGrpSpPr/>
        <p:nvPr/>
      </p:nvGrpSpPr>
      <p:grpSpPr>
        <a:xfrm>
          <a:off x="0" y="0"/>
          <a:ext cx="0" cy="0"/>
          <a:chOff x="0" y="0"/>
          <a:chExt cx="0" cy="0"/>
        </a:xfrm>
      </p:grpSpPr>
      <p:pic>
        <p:nvPicPr>
          <p:cNvPr id="8" name="Bild 7" descr="CHW Logo weis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
        <p:nvSpPr>
          <p:cNvPr id="22" name="Bildplatzhalter 11"/>
          <p:cNvSpPr>
            <a:spLocks noGrp="1"/>
          </p:cNvSpPr>
          <p:nvPr>
            <p:ph type="pic" sz="quarter" idx="16"/>
          </p:nvPr>
        </p:nvSpPr>
        <p:spPr>
          <a:xfrm>
            <a:off x="2460625"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25" name="Bildplatzhalter 11"/>
          <p:cNvSpPr>
            <a:spLocks noGrp="1"/>
          </p:cNvSpPr>
          <p:nvPr>
            <p:ph type="pic" sz="quarter" idx="18"/>
          </p:nvPr>
        </p:nvSpPr>
        <p:spPr>
          <a:xfrm>
            <a:off x="4646036" y="228600"/>
            <a:ext cx="4235450" cy="4245381"/>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4" name="Titel 3"/>
          <p:cNvSpPr>
            <a:spLocks noGrp="1"/>
          </p:cNvSpPr>
          <p:nvPr>
            <p:ph type="title"/>
          </p:nvPr>
        </p:nvSpPr>
        <p:spPr>
          <a:xfrm>
            <a:off x="2460624" y="4589439"/>
            <a:ext cx="6399213" cy="837067"/>
          </a:xfrm>
          <a:prstGeom prst="rect">
            <a:avLst/>
          </a:prstGeom>
        </p:spPr>
        <p:txBody>
          <a:bodyPr vert="horz" lIns="0" tIns="0" rIns="0" anchor="b" anchorCtr="0">
            <a:normAutofit/>
          </a:bodyPr>
          <a:lstStyle>
            <a:lvl1pPr>
              <a:lnSpc>
                <a:spcPts val="2800"/>
              </a:lnSpc>
              <a:defRPr sz="2800" b="0" i="0">
                <a:solidFill>
                  <a:schemeClr val="bg1"/>
                </a:solidFill>
                <a:latin typeface="Calibri"/>
                <a:cs typeface="Droid Sans"/>
              </a:defRPr>
            </a:lvl1pPr>
          </a:lstStyle>
          <a:p>
            <a:r>
              <a:rPr lang="de-DE" smtClean="0"/>
              <a:t>Mastertitelformat bearbeiten</a:t>
            </a:r>
            <a:endParaRPr lang="de-DE" dirty="0"/>
          </a:p>
        </p:txBody>
      </p:sp>
      <p:sp>
        <p:nvSpPr>
          <p:cNvPr id="28" name="Text Placeholder 2"/>
          <p:cNvSpPr>
            <a:spLocks noGrp="1"/>
          </p:cNvSpPr>
          <p:nvPr>
            <p:ph type="body" idx="1"/>
          </p:nvPr>
        </p:nvSpPr>
        <p:spPr>
          <a:xfrm>
            <a:off x="2460624" y="5485867"/>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Mastertextformat bearbeiten</a:t>
            </a:r>
          </a:p>
        </p:txBody>
      </p:sp>
      <p:sp>
        <p:nvSpPr>
          <p:cNvPr id="14" name="Bildplatzhalter 11"/>
          <p:cNvSpPr>
            <a:spLocks noGrp="1"/>
          </p:cNvSpPr>
          <p:nvPr>
            <p:ph type="pic" sz="quarter" idx="22"/>
          </p:nvPr>
        </p:nvSpPr>
        <p:spPr>
          <a:xfrm>
            <a:off x="282576"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6" name="Bildplatzhalter 11"/>
          <p:cNvSpPr>
            <a:spLocks noGrp="1"/>
          </p:cNvSpPr>
          <p:nvPr>
            <p:ph type="pic" sz="quarter" idx="23"/>
          </p:nvPr>
        </p:nvSpPr>
        <p:spPr>
          <a:xfrm>
            <a:off x="2460625"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Tree>
    <p:extLst>
      <p:ext uri="{BB962C8B-B14F-4D97-AF65-F5344CB8AC3E}">
        <p14:creationId xmlns:p14="http://schemas.microsoft.com/office/powerpoint/2010/main" val="16468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Abspann">
    <p:spTree>
      <p:nvGrpSpPr>
        <p:cNvPr id="1" name=""/>
        <p:cNvGrpSpPr/>
        <p:nvPr/>
      </p:nvGrpSpPr>
      <p:grpSpPr>
        <a:xfrm>
          <a:off x="0" y="0"/>
          <a:ext cx="0" cy="0"/>
          <a:chOff x="0" y="0"/>
          <a:chExt cx="0" cy="0"/>
        </a:xfrm>
      </p:grpSpPr>
      <p:sp>
        <p:nvSpPr>
          <p:cNvPr id="5" name="Text Placeholder 2"/>
          <p:cNvSpPr>
            <a:spLocks noGrp="1"/>
          </p:cNvSpPr>
          <p:nvPr>
            <p:ph type="body" idx="14" hasCustomPrompt="1"/>
          </p:nvPr>
        </p:nvSpPr>
        <p:spPr>
          <a:xfrm>
            <a:off x="1464772" y="440182"/>
            <a:ext cx="4307727" cy="549145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 2014 CHW e.V.</a:t>
            </a:r>
          </a:p>
          <a:p>
            <a:pPr lvl="0"/>
            <a:r>
              <a:rPr lang="de-DE" dirty="0" smtClean="0"/>
              <a:t>Inhalt: Matthias Pommranz</a:t>
            </a:r>
          </a:p>
          <a:p>
            <a:pPr lvl="0"/>
            <a:r>
              <a:rPr lang="de-DE" dirty="0" smtClean="0"/>
              <a:t>Fotos: Matthias Pommranz, Hans Otto Weinhold</a:t>
            </a:r>
          </a:p>
          <a:p>
            <a:pPr lvl="0"/>
            <a:r>
              <a:rPr lang="de-DE" dirty="0" smtClean="0"/>
              <a:t>Gestaltung: studio2id.de</a:t>
            </a:r>
          </a:p>
          <a:p>
            <a:pPr lvl="0"/>
            <a:endParaRPr lang="de-DE" dirty="0" smtClean="0"/>
          </a:p>
          <a:p>
            <a:pPr lvl="0"/>
            <a:r>
              <a:rPr lang="de-DE" dirty="0" smtClean="0"/>
              <a:t>Christlicher Hilfsverein Wismar e.V.</a:t>
            </a:r>
          </a:p>
          <a:p>
            <a:pPr lvl="0"/>
            <a:r>
              <a:rPr lang="de-DE" dirty="0" smtClean="0"/>
              <a:t>Turnplatz 4, 23970 Wismar</a:t>
            </a:r>
            <a:br>
              <a:rPr lang="de-DE" dirty="0" smtClean="0"/>
            </a:br>
            <a:r>
              <a:rPr lang="de-DE" dirty="0" smtClean="0"/>
              <a:t>T   +49 (0) 38 41-22 53-0</a:t>
            </a:r>
            <a:br>
              <a:rPr lang="de-DE" dirty="0" smtClean="0"/>
            </a:br>
            <a:r>
              <a:rPr lang="de-DE" dirty="0" smtClean="0"/>
              <a:t>M +49 (0) 171-4 15 46 06</a:t>
            </a:r>
            <a:br>
              <a:rPr lang="de-DE" dirty="0" smtClean="0"/>
            </a:br>
            <a:r>
              <a:rPr lang="de-DE" dirty="0" smtClean="0"/>
              <a:t>E   </a:t>
            </a:r>
            <a:r>
              <a:rPr lang="de-DE" dirty="0" err="1" smtClean="0"/>
              <a:t>info@chwev.de</a:t>
            </a:r>
            <a:endParaRPr lang="de-DE" dirty="0" smtClean="0"/>
          </a:p>
          <a:p>
            <a:pPr lvl="0"/>
            <a:endParaRPr lang="de-DE" dirty="0" smtClean="0"/>
          </a:p>
          <a:p>
            <a:pPr lvl="0"/>
            <a:r>
              <a:rPr lang="de-DE" dirty="0" err="1" smtClean="0"/>
              <a:t>www.chwev.de</a:t>
            </a:r>
            <a:r>
              <a:rPr lang="de-DE" dirty="0" smtClean="0"/>
              <a:t/>
            </a:r>
            <a:br>
              <a:rPr lang="de-DE" dirty="0" smtClean="0"/>
            </a:br>
            <a:r>
              <a:rPr lang="de-DE" dirty="0" err="1" smtClean="0"/>
              <a:t>www.facebook.com</a:t>
            </a:r>
            <a:r>
              <a:rPr lang="de-DE" dirty="0" smtClean="0"/>
              <a:t>/</a:t>
            </a:r>
            <a:r>
              <a:rPr lang="de-DE" dirty="0" err="1" smtClean="0"/>
              <a:t>chwev</a:t>
            </a:r>
            <a:endParaRPr lang="de-DE" dirty="0" smtClean="0"/>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50909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fld id="{5CD74EDE-0487-4B1B-9DD8-2923147DC503}" type="datetimeFigureOut">
              <a:rPr lang="de-DE" smtClean="0"/>
              <a:t>21.01.16</a:t>
            </a:fld>
            <a:endParaRPr lang="de-DE"/>
          </a:p>
        </p:txBody>
      </p:sp>
      <p:sp>
        <p:nvSpPr>
          <p:cNvPr id="3" name="Fußzeilenplatzhalt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fld id="{F71EC046-D63E-411C-9544-F213052B8129}" type="slidenum">
              <a:rPr lang="de-DE" smtClean="0"/>
              <a:t>‹Nr.›</a:t>
            </a:fld>
            <a:endParaRPr lang="de-DE"/>
          </a:p>
        </p:txBody>
      </p:sp>
    </p:spTree>
    <p:extLst>
      <p:ext uri="{BB962C8B-B14F-4D97-AF65-F5344CB8AC3E}">
        <p14:creationId xmlns:p14="http://schemas.microsoft.com/office/powerpoint/2010/main" val="8487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Text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CHW Logo 4c.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
        <p:nvSpPr>
          <p:cNvPr id="12"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sp>
        <p:nvSpPr>
          <p:cNvPr id="13" name="Inhaltsplatzhalter 5"/>
          <p:cNvSpPr>
            <a:spLocks noGrp="1"/>
          </p:cNvSpPr>
          <p:nvPr>
            <p:ph sz="quarter" idx="26"/>
          </p:nvPr>
        </p:nvSpPr>
        <p:spPr>
          <a:xfrm>
            <a:off x="570034" y="1188000"/>
            <a:ext cx="8177966" cy="5398523"/>
          </a:xfrm>
          <a:prstGeom prst="rect">
            <a:avLst/>
          </a:prstGeom>
        </p:spPr>
        <p:txBody>
          <a:bodyPr vert="horz" lIns="0" tIns="0" rIns="0" bIns="0"/>
          <a:lstStyle>
            <a:lvl1pPr marL="0" indent="0">
              <a:buClr>
                <a:srgbClr val="004185"/>
              </a:buClr>
              <a:buFontTx/>
              <a:buNone/>
              <a:defRPr b="1" i="0">
                <a:latin typeface="Calibri"/>
              </a:defRPr>
            </a:lvl1pPr>
            <a:lvl2pPr>
              <a:buClr>
                <a:srgbClr val="004185"/>
              </a:buClr>
              <a:defRPr>
                <a:solidFill>
                  <a:schemeClr val="tx1">
                    <a:lumMod val="65000"/>
                    <a:lumOff val="35000"/>
                  </a:schemeClr>
                </a:solidFill>
                <a:latin typeface="Calibri"/>
              </a:defRPr>
            </a:lvl2pPr>
            <a:lvl3pPr>
              <a:buClr>
                <a:schemeClr val="tx1">
                  <a:lumMod val="50000"/>
                  <a:lumOff val="50000"/>
                </a:schemeClr>
              </a:buClr>
              <a:defRPr>
                <a:latin typeface="Calibri"/>
              </a:defRPr>
            </a:lvl3pPr>
            <a:lvl4pPr>
              <a:buClrTx/>
              <a:defRPr>
                <a:latin typeface="Calibri"/>
              </a:defRPr>
            </a:lvl4pPr>
            <a:lvl5pPr>
              <a:buClr>
                <a:schemeClr val="tx1">
                  <a:lumMod val="50000"/>
                  <a:lumOff val="50000"/>
                </a:schemeClr>
              </a:buClr>
              <a:defRPr>
                <a:latin typeface="Calibri"/>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7" name="Bild 6" descr="CHW Logo 4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Tree>
    <p:extLst>
      <p:ext uri="{BB962C8B-B14F-4D97-AF65-F5344CB8AC3E}">
        <p14:creationId xmlns:p14="http://schemas.microsoft.com/office/powerpoint/2010/main" val="254882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extfolie mit Bildleiste">
    <p:spTree>
      <p:nvGrpSpPr>
        <p:cNvPr id="1" name=""/>
        <p:cNvGrpSpPr/>
        <p:nvPr/>
      </p:nvGrpSpPr>
      <p:grpSpPr>
        <a:xfrm>
          <a:off x="0" y="0"/>
          <a:ext cx="0" cy="0"/>
          <a:chOff x="0" y="0"/>
          <a:chExt cx="0" cy="0"/>
        </a:xfrm>
      </p:grpSpPr>
      <p:sp>
        <p:nvSpPr>
          <p:cNvPr id="9" name="Rechteck 8"/>
          <p:cNvSpPr/>
          <p:nvPr userDrawn="1"/>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Bildplatzhalter 11"/>
          <p:cNvSpPr>
            <a:spLocks noGrp="1"/>
          </p:cNvSpPr>
          <p:nvPr>
            <p:ph type="pic" sz="quarter" idx="22"/>
          </p:nvPr>
        </p:nvSpPr>
        <p:spPr>
          <a:xfrm>
            <a:off x="282576" y="228600"/>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Mastertextformat bearbeiten</a:t>
            </a:r>
          </a:p>
        </p:txBody>
      </p:sp>
      <p:sp>
        <p:nvSpPr>
          <p:cNvPr id="6" name="Inhaltsplatzhalter 5"/>
          <p:cNvSpPr>
            <a:spLocks noGrp="1"/>
          </p:cNvSpPr>
          <p:nvPr>
            <p:ph sz="quarter" idx="26"/>
          </p:nvPr>
        </p:nvSpPr>
        <p:spPr>
          <a:xfrm>
            <a:off x="2808000" y="1188000"/>
            <a:ext cx="5940000" cy="5398523"/>
          </a:xfrm>
          <a:prstGeom prst="rect">
            <a:avLst/>
          </a:prstGeom>
        </p:spPr>
        <p:txBody>
          <a:bodyPr vert="horz" lIns="0" tIns="0" rIns="0" bIns="0"/>
          <a:lstStyle>
            <a:lvl1pPr marL="0" indent="0">
              <a:buClr>
                <a:srgbClr val="004185"/>
              </a:buClr>
              <a:buFontTx/>
              <a:buNone/>
              <a:defRPr b="1" i="0">
                <a:solidFill>
                  <a:schemeClr val="tx1">
                    <a:lumMod val="75000"/>
                    <a:lumOff val="25000"/>
                  </a:schemeClr>
                </a:solidFill>
                <a:latin typeface="Calibri"/>
              </a:defRPr>
            </a:lvl1pPr>
            <a:lvl2pPr>
              <a:buClr>
                <a:srgbClr val="004185"/>
              </a:buClr>
              <a:defRPr>
                <a:solidFill>
                  <a:schemeClr val="tx1">
                    <a:lumMod val="75000"/>
                    <a:lumOff val="25000"/>
                  </a:schemeClr>
                </a:solidFill>
                <a:latin typeface="Calibri"/>
              </a:defRPr>
            </a:lvl2pPr>
            <a:lvl3pPr>
              <a:buClr>
                <a:schemeClr val="tx1">
                  <a:lumMod val="50000"/>
                  <a:lumOff val="50000"/>
                </a:schemeClr>
              </a:buClr>
              <a:defRPr>
                <a:solidFill>
                  <a:schemeClr val="tx1">
                    <a:lumMod val="75000"/>
                    <a:lumOff val="25000"/>
                  </a:schemeClr>
                </a:solidFill>
                <a:latin typeface="Calibri"/>
              </a:defRPr>
            </a:lvl3pPr>
            <a:lvl4pPr>
              <a:buClrTx/>
              <a:defRPr>
                <a:solidFill>
                  <a:schemeClr val="tx1">
                    <a:lumMod val="75000"/>
                    <a:lumOff val="25000"/>
                  </a:schemeClr>
                </a:solidFill>
                <a:latin typeface="Calibri"/>
              </a:defRPr>
            </a:lvl4pPr>
            <a:lvl5pPr>
              <a:buClr>
                <a:schemeClr val="tx1">
                  <a:lumMod val="50000"/>
                  <a:lumOff val="50000"/>
                </a:schemeClr>
              </a:buClr>
              <a:defRPr>
                <a:solidFill>
                  <a:schemeClr val="tx1">
                    <a:lumMod val="75000"/>
                    <a:lumOff val="25000"/>
                  </a:schemeClr>
                </a:solidFill>
                <a:latin typeface="Calibri"/>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itel 6"/>
          <p:cNvSpPr>
            <a:spLocks noGrp="1"/>
          </p:cNvSpPr>
          <p:nvPr>
            <p:ph type="title"/>
          </p:nvPr>
        </p:nvSpPr>
        <p:spPr>
          <a:xfrm>
            <a:off x="2808000" y="108000"/>
            <a:ext cx="5940000"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pic>
        <p:nvPicPr>
          <p:cNvPr id="11" name="Bild 10"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70214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Übergang zu Bildstrecke">
    <p:spTree>
      <p:nvGrpSpPr>
        <p:cNvPr id="1" name=""/>
        <p:cNvGrpSpPr/>
        <p:nvPr/>
      </p:nvGrpSpPr>
      <p:grpSpPr>
        <a:xfrm>
          <a:off x="0" y="0"/>
          <a:ext cx="0" cy="0"/>
          <a:chOff x="0" y="0"/>
          <a:chExt cx="0" cy="0"/>
        </a:xfrm>
      </p:grpSpPr>
      <p:sp>
        <p:nvSpPr>
          <p:cNvPr id="12" name="Rechteck 11"/>
          <p:cNvSpPr/>
          <p:nvPr userDrawn="1"/>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9" name="Bildplatzhalter 11"/>
          <p:cNvSpPr>
            <a:spLocks noGrp="1"/>
          </p:cNvSpPr>
          <p:nvPr>
            <p:ph type="pic" sz="quarter" idx="18"/>
          </p:nvPr>
        </p:nvSpPr>
        <p:spPr>
          <a:xfrm>
            <a:off x="2460625" y="2415077"/>
            <a:ext cx="6287375" cy="4442923"/>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1" name="Bildplatzhalter 11"/>
          <p:cNvSpPr>
            <a:spLocks noGrp="1"/>
          </p:cNvSpPr>
          <p:nvPr>
            <p:ph type="pic" sz="quarter" idx="23"/>
          </p:nvPr>
        </p:nvSpPr>
        <p:spPr>
          <a:xfrm>
            <a:off x="2460625"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3" name="Bildplatzhalter 11"/>
          <p:cNvSpPr>
            <a:spLocks noGrp="1"/>
          </p:cNvSpPr>
          <p:nvPr>
            <p:ph type="pic" sz="quarter" idx="26"/>
          </p:nvPr>
        </p:nvSpPr>
        <p:spPr>
          <a:xfrm>
            <a:off x="2460625" y="4601554"/>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6"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sp>
        <p:nvSpPr>
          <p:cNvPr id="19" name="Text Placeholder 2"/>
          <p:cNvSpPr>
            <a:spLocks noGrp="1"/>
          </p:cNvSpPr>
          <p:nvPr>
            <p:ph type="body" idx="28"/>
          </p:nvPr>
        </p:nvSpPr>
        <p:spPr>
          <a:xfrm>
            <a:off x="570034" y="1125710"/>
            <a:ext cx="8177966" cy="2641093"/>
          </a:xfrm>
          <a:prstGeom prst="rect">
            <a:avLst/>
          </a:prstGeom>
          <a:noFill/>
          <a:ln>
            <a:noFill/>
          </a:ln>
        </p:spPr>
        <p:txBody>
          <a:bodyPr lIns="0" tIns="0" rIns="0" bIns="0" anchor="t" anchorCtr="0">
            <a:normAutofit/>
          </a:bodyPr>
          <a:lstStyle>
            <a:lvl1pPr marL="0" indent="0">
              <a:spcBef>
                <a:spcPts val="300"/>
              </a:spcBef>
              <a:buNone/>
              <a:defRPr sz="1800" cap="none" baseline="0">
                <a:solidFill>
                  <a:schemeClr val="tx1">
                    <a:lumMod val="75000"/>
                    <a:lumOff val="25000"/>
                  </a:schemeClr>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20" name="Bildplatzhalter 11"/>
          <p:cNvSpPr>
            <a:spLocks noGrp="1"/>
          </p:cNvSpPr>
          <p:nvPr>
            <p:ph type="pic" sz="quarter" idx="29"/>
          </p:nvPr>
        </p:nvSpPr>
        <p:spPr>
          <a:xfrm>
            <a:off x="4646036" y="2415077"/>
            <a:ext cx="4235450" cy="4245381"/>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4" name="Bild 13"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95884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Hauptbild qu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5885" y="5780095"/>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2" name="Bildplatzhalter 11"/>
          <p:cNvSpPr>
            <a:spLocks noGrp="1"/>
          </p:cNvSpPr>
          <p:nvPr>
            <p:ph type="pic" sz="quarter" idx="13"/>
          </p:nvPr>
        </p:nvSpPr>
        <p:spPr>
          <a:xfrm>
            <a:off x="0" y="1"/>
            <a:ext cx="9143999" cy="5614124"/>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22" name="Bild 21"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5" name="Bild 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Hauptbild quadratisch">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6857999"/>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902012"/>
            <a:ext cx="1969770" cy="4726546"/>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63041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Hauptbild quer +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4611087"/>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95138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Bildplatzhalter 11"/>
          <p:cNvSpPr>
            <a:spLocks noGrp="1"/>
          </p:cNvSpPr>
          <p:nvPr>
            <p:ph type="pic" sz="quarter" idx="15"/>
          </p:nvPr>
        </p:nvSpPr>
        <p:spPr>
          <a:xfrm>
            <a:off x="2460626" y="3514240"/>
            <a:ext cx="4686932" cy="3111000"/>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6" name="Text Placeholder 2"/>
          <p:cNvSpPr>
            <a:spLocks noGrp="1"/>
          </p:cNvSpPr>
          <p:nvPr>
            <p:ph type="body" idx="16"/>
          </p:nvPr>
        </p:nvSpPr>
        <p:spPr>
          <a:xfrm>
            <a:off x="332014" y="3514240"/>
            <a:ext cx="1969770" cy="2258638"/>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9" name="Bild 8"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24089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Hauptbild quer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7313" y="0"/>
            <a:ext cx="6683374" cy="4611087"/>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6934310" y="194835"/>
            <a:ext cx="1969770" cy="138549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9" name="Bildplatzhalter 11"/>
          <p:cNvSpPr>
            <a:spLocks noGrp="1"/>
          </p:cNvSpPr>
          <p:nvPr>
            <p:ph type="pic" sz="quarter" idx="17"/>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0"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1" name="Text Placeholder 2"/>
          <p:cNvSpPr>
            <a:spLocks noGrp="1"/>
          </p:cNvSpPr>
          <p:nvPr>
            <p:ph type="body" idx="19"/>
          </p:nvPr>
        </p:nvSpPr>
        <p:spPr>
          <a:xfrm>
            <a:off x="332013" y="4748192"/>
            <a:ext cx="2648039" cy="102468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3" name="Text Placeholder 2"/>
          <p:cNvSpPr>
            <a:spLocks noGrp="1"/>
          </p:cNvSpPr>
          <p:nvPr>
            <p:ph type="body" idx="20"/>
          </p:nvPr>
        </p:nvSpPr>
        <p:spPr>
          <a:xfrm>
            <a:off x="3088383" y="4748192"/>
            <a:ext cx="2272826" cy="175351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14" name="Bild 13"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15" name="Bild 1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8849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Hauptbild hoch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5144643" cy="6858000"/>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39574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Bildplatzhalter 11"/>
          <p:cNvSpPr>
            <a:spLocks noGrp="1"/>
          </p:cNvSpPr>
          <p:nvPr>
            <p:ph type="pic" sz="quarter" idx="15"/>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6" name="Text Placeholder 2"/>
          <p:cNvSpPr>
            <a:spLocks noGrp="1"/>
          </p:cNvSpPr>
          <p:nvPr>
            <p:ph type="body" idx="16"/>
          </p:nvPr>
        </p:nvSpPr>
        <p:spPr>
          <a:xfrm>
            <a:off x="332014" y="4215064"/>
            <a:ext cx="1969770" cy="155781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7"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9" name="Text Placeholder 2"/>
          <p:cNvSpPr>
            <a:spLocks noGrp="1"/>
          </p:cNvSpPr>
          <p:nvPr>
            <p:ph type="body" idx="19"/>
          </p:nvPr>
        </p:nvSpPr>
        <p:spPr>
          <a:xfrm>
            <a:off x="332014" y="2410178"/>
            <a:ext cx="1969770" cy="1626700"/>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20" name="Bild 1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9" name="Bild 8"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0677892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7"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9.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ng"/><Relationship Id="rId5"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Die Sozialarbeit von CHW</a:t>
            </a:r>
            <a:br>
              <a:rPr lang="de-DE" dirty="0" smtClean="0"/>
            </a:br>
            <a:r>
              <a:rPr lang="de-DE" dirty="0" smtClean="0"/>
              <a:t>und </a:t>
            </a:r>
            <a:r>
              <a:rPr lang="de-DE" dirty="0" err="1" smtClean="0"/>
              <a:t>Fondacioni</a:t>
            </a:r>
            <a:r>
              <a:rPr lang="de-DE" dirty="0" smtClean="0"/>
              <a:t> </a:t>
            </a:r>
            <a:r>
              <a:rPr lang="de-DE" dirty="0" err="1" smtClean="0"/>
              <a:t>Diakonia</a:t>
            </a:r>
            <a:r>
              <a:rPr lang="de-DE" dirty="0" smtClean="0"/>
              <a:t> </a:t>
            </a:r>
            <a:r>
              <a:rPr lang="de-DE" dirty="0" err="1" smtClean="0"/>
              <a:t>Albania</a:t>
            </a:r>
            <a:endParaRPr lang="de-DE" dirty="0"/>
          </a:p>
        </p:txBody>
      </p:sp>
      <p:sp>
        <p:nvSpPr>
          <p:cNvPr id="5" name="Textplatzhalter 4"/>
          <p:cNvSpPr>
            <a:spLocks noGrp="1"/>
          </p:cNvSpPr>
          <p:nvPr>
            <p:ph type="body" idx="1"/>
          </p:nvPr>
        </p:nvSpPr>
        <p:spPr/>
        <p:txBody>
          <a:bodyPr/>
          <a:lstStyle/>
          <a:p>
            <a:r>
              <a:rPr lang="de-DE" dirty="0" smtClean="0"/>
              <a:t>Überblick über die Sozialprojekte in Albanien</a:t>
            </a:r>
            <a:endParaRPr lang="de-DE" dirty="0"/>
          </a:p>
          <a:p>
            <a:r>
              <a:rPr lang="de-DE" dirty="0"/>
              <a:t>– Stand: </a:t>
            </a:r>
            <a:r>
              <a:rPr lang="de-DE" dirty="0" smtClean="0"/>
              <a:t>Januar 2016 </a:t>
            </a:r>
            <a:r>
              <a:rPr lang="de-DE" dirty="0"/>
              <a:t>–</a:t>
            </a:r>
          </a:p>
        </p:txBody>
      </p:sp>
      <p:pic>
        <p:nvPicPr>
          <p:cNvPr id="13" name="Picture Placeholder 12"/>
          <p:cNvPicPr>
            <a:picLocks noGrp="1" noChangeAspect="1"/>
          </p:cNvPicPr>
          <p:nvPr>
            <p:ph type="pic" sz="quarter" idx="22"/>
          </p:nvPr>
        </p:nvPicPr>
        <p:blipFill rotWithShape="1">
          <a:blip r:embed="rId2" cstate="screen">
            <a:extLst>
              <a:ext uri="{28A0092B-C50C-407E-A947-70E740481C1C}">
                <a14:useLocalDpi xmlns:a14="http://schemas.microsoft.com/office/drawing/2010/main"/>
              </a:ext>
            </a:extLst>
          </a:blip>
          <a:srcRect/>
          <a:stretch/>
        </p:blipFill>
        <p:spPr>
          <a:solidFill>
            <a:schemeClr val="tx1">
              <a:lumMod val="75000"/>
              <a:lumOff val="25000"/>
            </a:schemeClr>
          </a:solidFill>
        </p:spPr>
      </p:pic>
      <p:pic>
        <p:nvPicPr>
          <p:cNvPr id="14" name="Picture Placeholder 9"/>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p:pic>
      <p:sp>
        <p:nvSpPr>
          <p:cNvPr id="8" name="Bildplatzhalter 7"/>
          <p:cNvSpPr>
            <a:spLocks noGrp="1"/>
          </p:cNvSpPr>
          <p:nvPr>
            <p:ph type="pic" sz="quarter" idx="16"/>
          </p:nvPr>
        </p:nvSpPr>
        <p:spPr/>
      </p:sp>
      <p:pic>
        <p:nvPicPr>
          <p:cNvPr id="18" name="Picture Placeholder 11"/>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solidFill>
            <a:schemeClr val="tx1">
              <a:lumMod val="75000"/>
              <a:lumOff val="25000"/>
            </a:schemeClr>
          </a:solidFill>
        </p:spPr>
      </p:pic>
      <p:sp>
        <p:nvSpPr>
          <p:cNvPr id="2" name="Bildplatzhalter 1"/>
          <p:cNvSpPr>
            <a:spLocks noGrp="1"/>
          </p:cNvSpPr>
          <p:nvPr>
            <p:ph type="pic" sz="quarter" idx="24"/>
          </p:nvPr>
        </p:nvSpPr>
        <p:spPr/>
      </p:sp>
    </p:spTree>
    <p:extLst>
      <p:ext uri="{BB962C8B-B14F-4D97-AF65-F5344CB8AC3E}">
        <p14:creationId xmlns:p14="http://schemas.microsoft.com/office/powerpoint/2010/main" val="36240564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Februar 2015 009.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platzhalter 3"/>
          <p:cNvSpPr>
            <a:spLocks noGrp="1"/>
          </p:cNvSpPr>
          <p:nvPr>
            <p:ph type="body" idx="14"/>
          </p:nvPr>
        </p:nvSpPr>
        <p:spPr/>
        <p:txBody>
          <a:bodyPr/>
          <a:lstStyle/>
          <a:p>
            <a:r>
              <a:rPr lang="de-DE" dirty="0" smtClean="0"/>
              <a:t>Schlafraum im Internat</a:t>
            </a:r>
            <a:endParaRPr lang="de-DE" dirty="0"/>
          </a:p>
        </p:txBody>
      </p:sp>
      <p:sp>
        <p:nvSpPr>
          <p:cNvPr id="6" name="Textplatzhalter 5"/>
          <p:cNvSpPr>
            <a:spLocks noGrp="1"/>
          </p:cNvSpPr>
          <p:nvPr>
            <p:ph type="body" idx="16"/>
          </p:nvPr>
        </p:nvSpPr>
        <p:spPr/>
        <p:txBody>
          <a:bodyPr/>
          <a:lstStyle/>
          <a:p>
            <a:r>
              <a:rPr lang="de-DE" dirty="0"/>
              <a:t>Die Bibliothek dient auch als Rückzugsraum</a:t>
            </a:r>
          </a:p>
        </p:txBody>
      </p:sp>
      <p:pic>
        <p:nvPicPr>
          <p:cNvPr id="13" name="Bildplatzhalter 5" descr="20150513_150100.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478930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S113007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15531"/>
          <a:stretch/>
        </p:blipFill>
        <p:spPr/>
      </p:pic>
      <p:sp>
        <p:nvSpPr>
          <p:cNvPr id="3" name="Textplatzhalter 2"/>
          <p:cNvSpPr>
            <a:spLocks noGrp="1"/>
          </p:cNvSpPr>
          <p:nvPr>
            <p:ph type="body" idx="14"/>
          </p:nvPr>
        </p:nvSpPr>
        <p:spPr/>
        <p:txBody>
          <a:bodyPr/>
          <a:lstStyle/>
          <a:p>
            <a:endParaRPr lang="de-DE" dirty="0"/>
          </a:p>
        </p:txBody>
      </p:sp>
      <p:sp>
        <p:nvSpPr>
          <p:cNvPr id="5" name="Textplatzhalter 4"/>
          <p:cNvSpPr>
            <a:spLocks noGrp="1"/>
          </p:cNvSpPr>
          <p:nvPr>
            <p:ph type="body" idx="16"/>
          </p:nvPr>
        </p:nvSpPr>
        <p:spPr/>
        <p:txBody>
          <a:bodyPr/>
          <a:lstStyle/>
          <a:p>
            <a:r>
              <a:rPr lang="de-DE" dirty="0" smtClean="0"/>
              <a:t>Im Februar 2015 brachten wir einen Tischkicker und einen Billardtisch mit, die natürlich sofort umlagert waren</a:t>
            </a:r>
            <a:endParaRPr lang="de-DE" dirty="0"/>
          </a:p>
        </p:txBody>
      </p:sp>
      <p:pic>
        <p:nvPicPr>
          <p:cNvPr id="9" name="Bildplatzhalter 8" descr="Februar 2015 201.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243942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Schulsanierungen</a:t>
            </a:r>
            <a:endParaRPr lang="de-DE" dirty="0"/>
          </a:p>
        </p:txBody>
      </p:sp>
      <p:sp>
        <p:nvSpPr>
          <p:cNvPr id="9" name="Inhaltsplatzhalter 8"/>
          <p:cNvSpPr>
            <a:spLocks noGrp="1"/>
          </p:cNvSpPr>
          <p:nvPr>
            <p:ph sz="quarter" idx="26"/>
          </p:nvPr>
        </p:nvSpPr>
        <p:spPr/>
        <p:txBody>
          <a:bodyPr/>
          <a:lstStyle/>
          <a:p>
            <a:pPr marL="0" lvl="1" indent="0">
              <a:spcBef>
                <a:spcPts val="2000"/>
              </a:spcBef>
              <a:buNone/>
            </a:pPr>
            <a:r>
              <a:rPr lang="de-DE" dirty="0" smtClean="0"/>
              <a:t>Von Anfang an war die Unterstützung der Schulen ein wichtiger Teil unserer Arbeit – durch Schulhefte, Schulmöbel und durch Arbeitseinsätze, bei denen mehrere Schulen repariert bzw. renoviert wurden. 2011 konnten wir mit Geldern der Deutschen Botschaft und unter Beteiligung der Kommune sowie örtlicher Handwerker die Schule von Bishnica komplett sanieren, 2014 die Schule von </a:t>
            </a:r>
            <a:r>
              <a:rPr lang="de-DE" dirty="0" err="1" smtClean="0"/>
              <a:t>Proptisht</a:t>
            </a:r>
            <a:r>
              <a:rPr lang="de-DE" dirty="0" smtClean="0"/>
              <a:t>. Dieses Engagement kommt allen Schülern der jeweiligen Orte zugute.</a:t>
            </a:r>
          </a:p>
          <a:p>
            <a:r>
              <a:rPr lang="de-DE" dirty="0" smtClean="0"/>
              <a:t>Schulsanierung </a:t>
            </a:r>
            <a:r>
              <a:rPr lang="de-DE" dirty="0" err="1" smtClean="0"/>
              <a:t>Proptisht</a:t>
            </a:r>
            <a:endParaRPr lang="de-DE" dirty="0"/>
          </a:p>
          <a:p>
            <a:pPr lvl="1"/>
            <a:r>
              <a:rPr lang="de-DE" dirty="0"/>
              <a:t>32 neue Fenster und 8 </a:t>
            </a:r>
            <a:r>
              <a:rPr lang="de-DE" dirty="0" smtClean="0"/>
              <a:t>Türen</a:t>
            </a:r>
          </a:p>
          <a:p>
            <a:pPr lvl="1"/>
            <a:r>
              <a:rPr lang="de-DE" dirty="0" smtClean="0"/>
              <a:t>670 </a:t>
            </a:r>
            <a:r>
              <a:rPr lang="de-DE" dirty="0"/>
              <a:t>m</a:t>
            </a:r>
            <a:r>
              <a:rPr lang="de-DE" baseline="30000" dirty="0"/>
              <a:t>2</a:t>
            </a:r>
            <a:r>
              <a:rPr lang="de-DE" dirty="0"/>
              <a:t> Boden </a:t>
            </a:r>
            <a:r>
              <a:rPr lang="de-DE" dirty="0" smtClean="0"/>
              <a:t>gefliest, </a:t>
            </a:r>
            <a:br>
              <a:rPr lang="de-DE" dirty="0" smtClean="0"/>
            </a:br>
            <a:r>
              <a:rPr lang="de-DE" dirty="0" smtClean="0"/>
              <a:t>2400 m</a:t>
            </a:r>
            <a:r>
              <a:rPr lang="de-DE" baseline="30000" dirty="0"/>
              <a:t>2</a:t>
            </a:r>
            <a:r>
              <a:rPr lang="de-DE" dirty="0" smtClean="0"/>
              <a:t> </a:t>
            </a:r>
            <a:r>
              <a:rPr lang="de-DE" dirty="0"/>
              <a:t>Wände gestrichen </a:t>
            </a:r>
            <a:endParaRPr lang="de-DE" dirty="0" smtClean="0"/>
          </a:p>
          <a:p>
            <a:pPr lvl="1"/>
            <a:r>
              <a:rPr lang="de-DE" dirty="0" smtClean="0"/>
              <a:t>10 </a:t>
            </a:r>
            <a:r>
              <a:rPr lang="de-DE" dirty="0"/>
              <a:t>Schultafeln, 41 </a:t>
            </a:r>
            <a:r>
              <a:rPr lang="de-DE" dirty="0" smtClean="0"/>
              <a:t>Tische </a:t>
            </a:r>
            <a:r>
              <a:rPr lang="de-DE" dirty="0"/>
              <a:t>und </a:t>
            </a:r>
            <a:r>
              <a:rPr lang="de-DE" dirty="0" smtClean="0"/>
              <a:t/>
            </a:r>
            <a:br>
              <a:rPr lang="de-DE" dirty="0" smtClean="0"/>
            </a:br>
            <a:r>
              <a:rPr lang="de-DE" dirty="0" smtClean="0"/>
              <a:t>82 </a:t>
            </a:r>
            <a:r>
              <a:rPr lang="de-DE" dirty="0"/>
              <a:t>Stühle </a:t>
            </a:r>
            <a:r>
              <a:rPr lang="de-DE" dirty="0" smtClean="0"/>
              <a:t>gespendet</a:t>
            </a:r>
          </a:p>
          <a:p>
            <a:pPr lvl="1"/>
            <a:r>
              <a:rPr lang="de-DE" dirty="0" smtClean="0"/>
              <a:t>13. Oktober: offizielle Wieder-</a:t>
            </a:r>
            <a:br>
              <a:rPr lang="de-DE" dirty="0" smtClean="0"/>
            </a:br>
            <a:r>
              <a:rPr lang="de-DE" dirty="0" err="1" smtClean="0"/>
              <a:t>eröffnung</a:t>
            </a:r>
            <a:r>
              <a:rPr lang="de-DE" dirty="0"/>
              <a:t> </a:t>
            </a:r>
            <a:r>
              <a:rPr lang="de-DE" dirty="0" smtClean="0"/>
              <a:t>der sanierten Schule</a:t>
            </a:r>
            <a:endParaRPr lang="de-DE" dirty="0"/>
          </a:p>
        </p:txBody>
      </p:sp>
      <p:pic>
        <p:nvPicPr>
          <p:cNvPr id="2" name="Bild 1" descr="CHW0028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7652" y="3118238"/>
            <a:ext cx="4986348" cy="3739761"/>
          </a:xfrm>
          <a:prstGeom prst="rect">
            <a:avLst/>
          </a:prstGeom>
        </p:spPr>
      </p:pic>
    </p:spTree>
    <p:extLst>
      <p:ext uri="{BB962C8B-B14F-4D97-AF65-F5344CB8AC3E}">
        <p14:creationId xmlns:p14="http://schemas.microsoft.com/office/powerpoint/2010/main" val="7798388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idx="14"/>
          </p:nvPr>
        </p:nvSpPr>
        <p:spPr>
          <a:xfrm>
            <a:off x="332014" y="490695"/>
            <a:ext cx="2631258" cy="2395745"/>
          </a:xfrm>
        </p:spPr>
        <p:txBody>
          <a:bodyPr/>
          <a:lstStyle/>
          <a:p>
            <a:r>
              <a:rPr lang="de-DE" dirty="0" smtClean="0"/>
              <a:t>Vor dem Umbau war das Gebäude „eher ein Lagerhaus“</a:t>
            </a:r>
            <a:endParaRPr lang="de-DE" dirty="0"/>
          </a:p>
        </p:txBody>
      </p:sp>
      <p:sp>
        <p:nvSpPr>
          <p:cNvPr id="12" name="Textplatzhalter 11"/>
          <p:cNvSpPr>
            <a:spLocks noGrp="1"/>
          </p:cNvSpPr>
          <p:nvPr>
            <p:ph type="body" idx="16"/>
          </p:nvPr>
        </p:nvSpPr>
        <p:spPr>
          <a:xfrm>
            <a:off x="332014" y="4215064"/>
            <a:ext cx="1240334" cy="1557814"/>
          </a:xfrm>
        </p:spPr>
        <p:txBody>
          <a:bodyPr/>
          <a:lstStyle/>
          <a:p>
            <a:r>
              <a:rPr lang="de-DE" dirty="0"/>
              <a:t>Bauarbeiten in </a:t>
            </a:r>
            <a:r>
              <a:rPr lang="de-DE" dirty="0" err="1"/>
              <a:t>Proptisht</a:t>
            </a:r>
            <a:endParaRPr lang="de-DE" dirty="0"/>
          </a:p>
          <a:p>
            <a:endParaRPr lang="de-DE" dirty="0"/>
          </a:p>
        </p:txBody>
      </p:sp>
      <p:sp>
        <p:nvSpPr>
          <p:cNvPr id="13" name="Textplatzhalter 12"/>
          <p:cNvSpPr>
            <a:spLocks noGrp="1"/>
          </p:cNvSpPr>
          <p:nvPr>
            <p:ph type="body" idx="19"/>
          </p:nvPr>
        </p:nvSpPr>
        <p:spPr/>
        <p:txBody>
          <a:bodyPr/>
          <a:lstStyle/>
          <a:p>
            <a:endParaRPr lang="de-DE"/>
          </a:p>
        </p:txBody>
      </p:sp>
      <p:pic>
        <p:nvPicPr>
          <p:cNvPr id="18" name="Bildplatzhalter 17" descr="DSCN500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3999357" y="0"/>
            <a:ext cx="5144643" cy="6858000"/>
          </a:xfrm>
        </p:spPr>
      </p:pic>
      <p:pic>
        <p:nvPicPr>
          <p:cNvPr id="8" name="Bildplatzhalter 7" descr="2014-09-07 10.16.00.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1680305" y="4215064"/>
            <a:ext cx="3631093" cy="2410176"/>
          </a:xfrm>
        </p:spPr>
      </p:pic>
      <p:pic>
        <p:nvPicPr>
          <p:cNvPr id="23" name="Bildplatzhalter 22" descr="CHW00299.psd"/>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1680305" y="1703862"/>
            <a:ext cx="3631093" cy="2410176"/>
          </a:xfrm>
        </p:spPr>
      </p:pic>
    </p:spTree>
    <p:extLst>
      <p:ext uri="{BB962C8B-B14F-4D97-AF65-F5344CB8AC3E}">
        <p14:creationId xmlns:p14="http://schemas.microsoft.com/office/powerpoint/2010/main" val="18221358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r>
              <a:rPr lang="de-DE" dirty="0" smtClean="0"/>
              <a:t>Eines der renovierten Klassenzimmer …</a:t>
            </a:r>
            <a:endParaRPr lang="de-DE" dirty="0"/>
          </a:p>
        </p:txBody>
      </p:sp>
      <p:sp>
        <p:nvSpPr>
          <p:cNvPr id="5" name="Textplatzhalter 4"/>
          <p:cNvSpPr>
            <a:spLocks noGrp="1"/>
          </p:cNvSpPr>
          <p:nvPr>
            <p:ph type="body" idx="16"/>
          </p:nvPr>
        </p:nvSpPr>
        <p:spPr>
          <a:xfrm>
            <a:off x="332014" y="3968530"/>
            <a:ext cx="1969770" cy="1804348"/>
          </a:xfrm>
        </p:spPr>
        <p:txBody>
          <a:bodyPr/>
          <a:lstStyle/>
          <a:p>
            <a:r>
              <a:rPr lang="de-DE" dirty="0" smtClean="0"/>
              <a:t>… und so sah es vorher aus</a:t>
            </a:r>
            <a:endParaRPr lang="de-DE" dirty="0"/>
          </a:p>
        </p:txBody>
      </p:sp>
      <p:pic>
        <p:nvPicPr>
          <p:cNvPr id="9" name="Bildplatzhalter 8" descr="CHW00283.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6" name="Bildplatzhalter 5" descr="CHW00258.psd"/>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2460626" y="3968530"/>
            <a:ext cx="4002512" cy="2656709"/>
          </a:xfrm>
        </p:spPr>
      </p:pic>
    </p:spTree>
    <p:extLst>
      <p:ext uri="{BB962C8B-B14F-4D97-AF65-F5344CB8AC3E}">
        <p14:creationId xmlns:p14="http://schemas.microsoft.com/office/powerpoint/2010/main" val="1106001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endParaRPr lang="de-DE"/>
          </a:p>
        </p:txBody>
      </p:sp>
      <p:sp>
        <p:nvSpPr>
          <p:cNvPr id="6" name="Textplatzhalter 5"/>
          <p:cNvSpPr>
            <a:spLocks noGrp="1"/>
          </p:cNvSpPr>
          <p:nvPr>
            <p:ph type="body" idx="19"/>
          </p:nvPr>
        </p:nvSpPr>
        <p:spPr/>
        <p:txBody>
          <a:bodyPr/>
          <a:lstStyle/>
          <a:p>
            <a:r>
              <a:rPr lang="de-DE" dirty="0" smtClean="0"/>
              <a:t>Bei der offiziellen Einweihung der renovierten Schule</a:t>
            </a:r>
            <a:endParaRPr lang="de-DE" dirty="0"/>
          </a:p>
        </p:txBody>
      </p:sp>
      <p:sp>
        <p:nvSpPr>
          <p:cNvPr id="7" name="Textplatzhalter 6"/>
          <p:cNvSpPr>
            <a:spLocks noGrp="1"/>
          </p:cNvSpPr>
          <p:nvPr>
            <p:ph type="body" idx="20"/>
          </p:nvPr>
        </p:nvSpPr>
        <p:spPr/>
        <p:txBody>
          <a:bodyPr/>
          <a:lstStyle/>
          <a:p>
            <a:endParaRPr lang="de-DE"/>
          </a:p>
        </p:txBody>
      </p:sp>
      <p:pic>
        <p:nvPicPr>
          <p:cNvPr id="11" name="Bildplatzhalter 10" descr="CHW00263.psd"/>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pic>
        <p:nvPicPr>
          <p:cNvPr id="12" name="Bildplatzhalter 11" descr="WP_20141013_023.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13" name="Bildplatzhalter 12" descr="WP_20141013_043.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123908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Medizinische und soziale Familienhilfe</a:t>
            </a:r>
            <a:endParaRPr lang="de-DE" dirty="0"/>
          </a:p>
        </p:txBody>
      </p:sp>
      <p:sp>
        <p:nvSpPr>
          <p:cNvPr id="9" name="Inhaltsplatzhalter 8"/>
          <p:cNvSpPr>
            <a:spLocks noGrp="1"/>
          </p:cNvSpPr>
          <p:nvPr>
            <p:ph sz="quarter" idx="26"/>
          </p:nvPr>
        </p:nvSpPr>
        <p:spPr/>
        <p:txBody>
          <a:bodyPr/>
          <a:lstStyle/>
          <a:p>
            <a:r>
              <a:rPr lang="de-DE" dirty="0"/>
              <a:t>Betreuung von Diabetikern und dauerhaft Behinderten (15 Patienten)</a:t>
            </a:r>
          </a:p>
          <a:p>
            <a:pPr lvl="1"/>
            <a:r>
              <a:rPr lang="de-DE" dirty="0"/>
              <a:t>585 Hausbesuche</a:t>
            </a:r>
          </a:p>
          <a:p>
            <a:pPr lvl="1">
              <a:spcBef>
                <a:spcPts val="0"/>
              </a:spcBef>
            </a:pPr>
            <a:r>
              <a:rPr lang="de-DE" dirty="0"/>
              <a:t>134 </a:t>
            </a:r>
            <a:r>
              <a:rPr lang="de-DE" dirty="0" smtClean="0"/>
              <a:t>Behandlungstermine in </a:t>
            </a:r>
            <a:r>
              <a:rPr lang="de-DE" dirty="0" err="1" smtClean="0"/>
              <a:t>Bishnicë</a:t>
            </a:r>
            <a:endParaRPr lang="de-DE" dirty="0"/>
          </a:p>
          <a:p>
            <a:pPr lvl="1">
              <a:spcBef>
                <a:spcPts val="0"/>
              </a:spcBef>
            </a:pPr>
            <a:r>
              <a:rPr lang="de-DE" dirty="0"/>
              <a:t>206 Stunden medizinische Betreuung</a:t>
            </a:r>
          </a:p>
          <a:p>
            <a:pPr lvl="1">
              <a:spcBef>
                <a:spcPts val="0"/>
              </a:spcBef>
            </a:pPr>
            <a:r>
              <a:rPr lang="de-DE" dirty="0"/>
              <a:t>252 Stunden soziale Betreuung und Beratungsgespräche</a:t>
            </a:r>
          </a:p>
          <a:p>
            <a:pPr>
              <a:spcBef>
                <a:spcPts val="1400"/>
              </a:spcBef>
            </a:pPr>
            <a:r>
              <a:rPr lang="de-DE" dirty="0"/>
              <a:t>Physiotherapie für behinderte Personen (10 Patienten)</a:t>
            </a:r>
          </a:p>
          <a:p>
            <a:pPr lvl="1"/>
            <a:r>
              <a:rPr lang="de-DE" dirty="0"/>
              <a:t>506 Hausbesuche</a:t>
            </a:r>
          </a:p>
          <a:p>
            <a:pPr lvl="1">
              <a:spcBef>
                <a:spcPts val="0"/>
              </a:spcBef>
            </a:pPr>
            <a:r>
              <a:rPr lang="de-DE" dirty="0"/>
              <a:t>185 Stunden Physiotherapie</a:t>
            </a:r>
          </a:p>
          <a:p>
            <a:pPr lvl="1">
              <a:spcBef>
                <a:spcPts val="0"/>
              </a:spcBef>
            </a:pPr>
            <a:r>
              <a:rPr lang="de-DE" dirty="0"/>
              <a:t>130 Stunden medizinische Betreuung</a:t>
            </a:r>
          </a:p>
          <a:p>
            <a:pPr lvl="1">
              <a:spcBef>
                <a:spcPts val="0"/>
              </a:spcBef>
            </a:pPr>
            <a:r>
              <a:rPr lang="de-DE" dirty="0"/>
              <a:t>217 Stunden soziale Betreuung</a:t>
            </a:r>
          </a:p>
          <a:p>
            <a:pPr>
              <a:spcBef>
                <a:spcPts val="1400"/>
              </a:spcBef>
            </a:pPr>
            <a:r>
              <a:rPr lang="de-DE" dirty="0"/>
              <a:t>Sozialarbeit in Familien (10 Familien)</a:t>
            </a:r>
          </a:p>
          <a:p>
            <a:pPr lvl="1"/>
            <a:r>
              <a:rPr lang="de-DE" dirty="0"/>
              <a:t>188 Hausbesuche</a:t>
            </a:r>
          </a:p>
          <a:p>
            <a:pPr lvl="1">
              <a:spcBef>
                <a:spcPts val="0"/>
              </a:spcBef>
            </a:pPr>
            <a:r>
              <a:rPr lang="de-DE" dirty="0"/>
              <a:t>335 Stunden medizinische Betreuung</a:t>
            </a:r>
          </a:p>
          <a:p>
            <a:pPr lvl="1">
              <a:spcBef>
                <a:spcPts val="0"/>
              </a:spcBef>
            </a:pPr>
            <a:r>
              <a:rPr lang="de-DE" dirty="0"/>
              <a:t> </a:t>
            </a:r>
            <a:r>
              <a:rPr lang="de-DE" dirty="0" smtClean="0"/>
              <a:t> 72 </a:t>
            </a:r>
            <a:r>
              <a:rPr lang="de-DE" dirty="0"/>
              <a:t>Stunden Betreuung und Anleitung, damit sie sich besser um </a:t>
            </a:r>
            <a:br>
              <a:rPr lang="de-DE" dirty="0"/>
            </a:br>
            <a:r>
              <a:rPr lang="de-DE" dirty="0" smtClean="0"/>
              <a:t>	ihre </a:t>
            </a:r>
            <a:r>
              <a:rPr lang="de-DE" dirty="0"/>
              <a:t>Familien kümmern </a:t>
            </a:r>
            <a:r>
              <a:rPr lang="de-DE" dirty="0" smtClean="0"/>
              <a:t>können</a:t>
            </a:r>
          </a:p>
          <a:p>
            <a:pPr>
              <a:spcBef>
                <a:spcPts val="600"/>
              </a:spcBef>
            </a:pPr>
            <a:r>
              <a:rPr lang="de-DE" sz="1800" b="0" dirty="0" smtClean="0"/>
              <a:t>	(Zahlen von 2014)</a:t>
            </a:r>
            <a:endParaRPr lang="de-DE" sz="1800" b="0" dirty="0"/>
          </a:p>
          <a:p>
            <a:endParaRPr lang="de-DE" dirty="0"/>
          </a:p>
          <a:p>
            <a:endParaRPr lang="de-DE" dirty="0"/>
          </a:p>
        </p:txBody>
      </p:sp>
    </p:spTree>
    <p:extLst>
      <p:ext uri="{BB962C8B-B14F-4D97-AF65-F5344CB8AC3E}">
        <p14:creationId xmlns:p14="http://schemas.microsoft.com/office/powerpoint/2010/main" val="38926001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err="1" smtClean="0"/>
              <a:t>Für</a:t>
            </a:r>
            <a:r>
              <a:rPr lang="en-US" dirty="0" smtClean="0"/>
              <a:t> die </a:t>
            </a:r>
            <a:r>
              <a:rPr lang="en-US" dirty="0" err="1" smtClean="0"/>
              <a:t>medizinische</a:t>
            </a:r>
            <a:r>
              <a:rPr lang="en-US" dirty="0" smtClean="0"/>
              <a:t> </a:t>
            </a:r>
            <a:r>
              <a:rPr lang="en-US" dirty="0" err="1" smtClean="0"/>
              <a:t>Betreuung</a:t>
            </a:r>
            <a:r>
              <a:rPr lang="en-US" dirty="0" smtClean="0"/>
              <a:t> </a:t>
            </a:r>
            <a:r>
              <a:rPr lang="en-US" dirty="0" err="1" smtClean="0"/>
              <a:t>ist</a:t>
            </a:r>
            <a:r>
              <a:rPr lang="en-US" dirty="0" smtClean="0"/>
              <a:t> </a:t>
            </a:r>
            <a:r>
              <a:rPr lang="en-US" dirty="0" err="1" smtClean="0"/>
              <a:t>unser</a:t>
            </a:r>
            <a:r>
              <a:rPr lang="en-US" dirty="0" smtClean="0"/>
              <a:t> </a:t>
            </a:r>
            <a:r>
              <a:rPr lang="en-US" dirty="0" err="1" smtClean="0"/>
              <a:t>Physiotherapeut</a:t>
            </a:r>
            <a:r>
              <a:rPr lang="en-US" dirty="0" smtClean="0"/>
              <a:t> </a:t>
            </a:r>
            <a:r>
              <a:rPr lang="en-US" dirty="0" err="1" smtClean="0"/>
              <a:t>Bashkim</a:t>
            </a:r>
            <a:r>
              <a:rPr lang="en-US" dirty="0" smtClean="0"/>
              <a:t> </a:t>
            </a:r>
            <a:r>
              <a:rPr lang="en-US" dirty="0" err="1" smtClean="0"/>
              <a:t>Lilo</a:t>
            </a:r>
            <a:r>
              <a:rPr lang="en-US" dirty="0" smtClean="0"/>
              <a:t> </a:t>
            </a:r>
            <a:r>
              <a:rPr lang="en-US" dirty="0" err="1" smtClean="0"/>
              <a:t>zuständig</a:t>
            </a:r>
            <a:r>
              <a:rPr lang="en-US" dirty="0" smtClean="0"/>
              <a:t>, </a:t>
            </a:r>
            <a:r>
              <a:rPr lang="en-US" dirty="0" err="1" smtClean="0"/>
              <a:t>hier</a:t>
            </a:r>
            <a:r>
              <a:rPr lang="en-US" dirty="0" smtClean="0"/>
              <a:t> </a:t>
            </a:r>
            <a:r>
              <a:rPr lang="en-US" dirty="0" err="1" smtClean="0"/>
              <a:t>bei</a:t>
            </a:r>
            <a:r>
              <a:rPr lang="en-US" dirty="0" smtClean="0"/>
              <a:t> der </a:t>
            </a:r>
            <a:r>
              <a:rPr lang="en-US" dirty="0" err="1" smtClean="0"/>
              <a:t>Behandlung</a:t>
            </a:r>
            <a:r>
              <a:rPr lang="en-US" dirty="0" smtClean="0"/>
              <a:t> </a:t>
            </a:r>
            <a:r>
              <a:rPr lang="en-US" dirty="0" err="1" smtClean="0"/>
              <a:t>im</a:t>
            </a:r>
            <a:r>
              <a:rPr lang="en-US" dirty="0" smtClean="0"/>
              <a:t> </a:t>
            </a:r>
            <a:r>
              <a:rPr lang="en-US" dirty="0" err="1" smtClean="0"/>
              <a:t>Wohnzimmer</a:t>
            </a:r>
            <a:r>
              <a:rPr lang="en-US" dirty="0" smtClean="0"/>
              <a:t> </a:t>
            </a:r>
            <a:r>
              <a:rPr lang="en-US" dirty="0" err="1" smtClean="0"/>
              <a:t>eines</a:t>
            </a:r>
            <a:r>
              <a:rPr lang="en-US" dirty="0" smtClean="0"/>
              <a:t> </a:t>
            </a:r>
            <a:r>
              <a:rPr lang="en-US" dirty="0" err="1" smtClean="0"/>
              <a:t>Patienten</a:t>
            </a:r>
            <a:endParaRPr lang="en-US" dirty="0"/>
          </a:p>
        </p:txBody>
      </p:sp>
      <p:pic>
        <p:nvPicPr>
          <p:cNvPr id="4" name="Picture Placeholder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96612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endParaRPr lang="de-DE" dirty="0"/>
          </a:p>
        </p:txBody>
      </p:sp>
      <p:sp>
        <p:nvSpPr>
          <p:cNvPr id="5" name="Textplatzhalter 4"/>
          <p:cNvSpPr>
            <a:spLocks noGrp="1"/>
          </p:cNvSpPr>
          <p:nvPr>
            <p:ph type="body" idx="16"/>
          </p:nvPr>
        </p:nvSpPr>
        <p:spPr/>
        <p:txBody>
          <a:bodyPr/>
          <a:lstStyle/>
          <a:p>
            <a:r>
              <a:rPr lang="de-DE" dirty="0"/>
              <a:t>Hausbesuche bei armen Familien</a:t>
            </a:r>
          </a:p>
          <a:p>
            <a:endParaRPr lang="de-DE" dirty="0"/>
          </a:p>
        </p:txBody>
      </p:sp>
      <p:pic>
        <p:nvPicPr>
          <p:cNvPr id="11" name="Bildplatzhalter 10" descr="CHW00318.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9" name="Bildplatzhalter 5" descr="CHW00242_1200.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72589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p:txBody>
          <a:bodyPr>
            <a:normAutofit/>
          </a:bodyPr>
          <a:lstStyle/>
          <a:p>
            <a:r>
              <a:rPr lang="de-DE" dirty="0" smtClean="0"/>
              <a:t>Momentaufnahme aus den Familienbesuchen. Mit unserer 94-jährigen Patientin </a:t>
            </a:r>
            <a:r>
              <a:rPr lang="de-DE" dirty="0" err="1" smtClean="0"/>
              <a:t>Behare</a:t>
            </a:r>
            <a:r>
              <a:rPr lang="de-DE" dirty="0" smtClean="0"/>
              <a:t> </a:t>
            </a:r>
            <a:r>
              <a:rPr lang="de-DE" dirty="0" err="1" smtClean="0"/>
              <a:t>Rapçe</a:t>
            </a:r>
            <a:r>
              <a:rPr lang="de-DE" dirty="0" smtClean="0"/>
              <a:t> sprechen (von rechts) Bashkim Lilo (Physiotherapie), Manjola </a:t>
            </a:r>
            <a:r>
              <a:rPr lang="de-DE" dirty="0" err="1" smtClean="0"/>
              <a:t>Lushka</a:t>
            </a:r>
            <a:r>
              <a:rPr lang="de-DE" dirty="0" smtClean="0"/>
              <a:t> (Sozialarbeiterin) and Diola </a:t>
            </a:r>
            <a:r>
              <a:rPr lang="de-DE" dirty="0" err="1" smtClean="0"/>
              <a:t>Malasi</a:t>
            </a:r>
            <a:r>
              <a:rPr lang="de-DE" dirty="0" smtClean="0"/>
              <a:t> (ehrenamtliche Psychologin)</a:t>
            </a:r>
            <a:endParaRPr lang="de-DE" dirty="0"/>
          </a:p>
        </p:txBody>
      </p:sp>
      <p:pic>
        <p:nvPicPr>
          <p:cNvPr id="6" name="Picture 2"/>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32307452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Arbeit des CHW</a:t>
            </a:r>
            <a:endParaRPr lang="de-DE" dirty="0"/>
          </a:p>
        </p:txBody>
      </p:sp>
      <p:sp>
        <p:nvSpPr>
          <p:cNvPr id="3" name="Inhaltsplatzhalter 2"/>
          <p:cNvSpPr>
            <a:spLocks noGrp="1"/>
          </p:cNvSpPr>
          <p:nvPr>
            <p:ph sz="quarter" idx="26"/>
          </p:nvPr>
        </p:nvSpPr>
        <p:spPr>
          <a:xfrm>
            <a:off x="570034" y="1188000"/>
            <a:ext cx="3900250" cy="5398523"/>
          </a:xfrm>
        </p:spPr>
        <p:txBody>
          <a:bodyPr/>
          <a:lstStyle/>
          <a:p>
            <a:r>
              <a:rPr lang="de-DE" sz="1800" b="0" kern="0" dirty="0" smtClean="0"/>
              <a:t>Albanien ist immer noch eines der ärmsten Länder Europas. Der Christliche Hilfsverein Wismar e.V. ist dort seit </a:t>
            </a:r>
            <a:br>
              <a:rPr lang="de-DE" sz="1800" b="0" kern="0" dirty="0" smtClean="0"/>
            </a:br>
            <a:r>
              <a:rPr lang="de-DE" sz="1800" b="0" kern="0" dirty="0" smtClean="0"/>
              <a:t>1991 aktiv, vor allem in abgelegenen Bergdörfern im Osten des Landes. </a:t>
            </a:r>
            <a:br>
              <a:rPr lang="de-DE" sz="1800" b="0" kern="0" dirty="0" smtClean="0"/>
            </a:br>
            <a:r>
              <a:rPr lang="de-DE" sz="1800" b="0" kern="0" dirty="0" smtClean="0"/>
              <a:t>Wir unterstützen die Menschen durch</a:t>
            </a:r>
          </a:p>
          <a:p>
            <a:pPr marL="230400" lvl="1">
              <a:spcBef>
                <a:spcPts val="800"/>
              </a:spcBef>
            </a:pPr>
            <a:r>
              <a:rPr lang="de-DE" b="1" dirty="0" smtClean="0"/>
              <a:t>Hilfstransporte</a:t>
            </a:r>
          </a:p>
          <a:p>
            <a:pPr marL="230400" lvl="1">
              <a:spcBef>
                <a:spcPts val="100"/>
              </a:spcBef>
            </a:pPr>
            <a:r>
              <a:rPr lang="de-DE" b="1" dirty="0" smtClean="0"/>
              <a:t>Sozialprojekte</a:t>
            </a:r>
          </a:p>
          <a:p>
            <a:pPr marL="230400" lvl="1">
              <a:spcBef>
                <a:spcPts val="100"/>
              </a:spcBef>
            </a:pPr>
            <a:r>
              <a:rPr lang="de-DE" b="1" dirty="0" smtClean="0"/>
              <a:t>Verbesserung der Bildung: Schulsanierungen, CHW-Internat</a:t>
            </a:r>
          </a:p>
          <a:p>
            <a:pPr marL="230400" lvl="1">
              <a:spcBef>
                <a:spcPts val="100"/>
              </a:spcBef>
            </a:pPr>
            <a:r>
              <a:rPr lang="de-DE" b="1" dirty="0" smtClean="0"/>
              <a:t>Unterstützung der Kommunen</a:t>
            </a:r>
          </a:p>
          <a:p>
            <a:pPr marL="230400" lvl="1">
              <a:spcBef>
                <a:spcPts val="100"/>
              </a:spcBef>
            </a:pPr>
            <a:r>
              <a:rPr lang="de-DE" b="1" dirty="0" smtClean="0"/>
              <a:t>Internationale Begegnungen</a:t>
            </a:r>
            <a:endParaRPr lang="de-DE" dirty="0"/>
          </a:p>
        </p:txBody>
      </p:sp>
      <p:pic>
        <p:nvPicPr>
          <p:cNvPr id="5" name="Bild 4" descr="Albanienkarte de.ai"/>
          <p:cNvPicPr>
            <a:picLocks noChangeAspect="1"/>
          </p:cNvPicPr>
          <p:nvPr/>
        </p:nvPicPr>
        <p:blipFill rotWithShape="1">
          <a:blip r:embed="rId2" cstate="screen">
            <a:extLst>
              <a:ext uri="{28A0092B-C50C-407E-A947-70E740481C1C}">
                <a14:useLocalDpi xmlns:a14="http://schemas.microsoft.com/office/drawing/2010/main"/>
              </a:ext>
            </a:extLst>
          </a:blip>
          <a:srcRect t="4464" r="4758"/>
          <a:stretch/>
        </p:blipFill>
        <p:spPr>
          <a:xfrm>
            <a:off x="4470284" y="0"/>
            <a:ext cx="4673716" cy="6858000"/>
          </a:xfrm>
          <a:prstGeom prst="rect">
            <a:avLst/>
          </a:prstGeom>
        </p:spPr>
      </p:pic>
      <p:pic>
        <p:nvPicPr>
          <p:cNvPr id="4" name="Bild 3" descr="Europakarte.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0284" y="4752503"/>
            <a:ext cx="1957877" cy="1918178"/>
          </a:xfrm>
          <a:prstGeom prst="rect">
            <a:avLst/>
          </a:prstGeom>
        </p:spPr>
      </p:pic>
    </p:spTree>
    <p:extLst>
      <p:ext uri="{BB962C8B-B14F-4D97-AF65-F5344CB8AC3E}">
        <p14:creationId xmlns:p14="http://schemas.microsoft.com/office/powerpoint/2010/main" val="5220515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Tageszentrum </a:t>
            </a:r>
            <a:r>
              <a:rPr lang="de-DE" dirty="0" err="1" smtClean="0"/>
              <a:t>Buzaishtë</a:t>
            </a:r>
            <a:endParaRPr lang="de-DE" dirty="0"/>
          </a:p>
        </p:txBody>
      </p:sp>
      <p:sp>
        <p:nvSpPr>
          <p:cNvPr id="9" name="Inhaltsplatzhalter 8"/>
          <p:cNvSpPr>
            <a:spLocks noGrp="1"/>
          </p:cNvSpPr>
          <p:nvPr>
            <p:ph sz="quarter" idx="26"/>
          </p:nvPr>
        </p:nvSpPr>
        <p:spPr/>
        <p:txBody>
          <a:bodyPr/>
          <a:lstStyle/>
          <a:p>
            <a:pPr marL="0" lvl="2" indent="0">
              <a:spcBef>
                <a:spcPts val="2000"/>
              </a:spcBef>
              <a:buClr>
                <a:srgbClr val="004185"/>
              </a:buClr>
              <a:buNone/>
            </a:pPr>
            <a:r>
              <a:rPr lang="de-DE" dirty="0" smtClean="0"/>
              <a:t>Die Räume unseres Pflegehauses in </a:t>
            </a:r>
            <a:br>
              <a:rPr lang="de-DE" dirty="0" smtClean="0"/>
            </a:br>
            <a:r>
              <a:rPr lang="de-DE" dirty="0" err="1" smtClean="0"/>
              <a:t>Velçan</a:t>
            </a:r>
            <a:r>
              <a:rPr lang="de-DE" dirty="0" smtClean="0"/>
              <a:t> waren auf Dauer nicht geeignet. </a:t>
            </a:r>
            <a:br>
              <a:rPr lang="de-DE" dirty="0" smtClean="0"/>
            </a:br>
            <a:r>
              <a:rPr lang="de-DE" dirty="0" smtClean="0"/>
              <a:t>Daher renovierten wir 2014 das leer-</a:t>
            </a:r>
            <a:br>
              <a:rPr lang="de-DE" dirty="0" smtClean="0"/>
            </a:br>
            <a:r>
              <a:rPr lang="de-DE" dirty="0" smtClean="0"/>
              <a:t>stehende Gemeinschaftshaus in </a:t>
            </a:r>
            <a:r>
              <a:rPr lang="de-DE" dirty="0" err="1" smtClean="0"/>
              <a:t>Buzaishtë</a:t>
            </a:r>
            <a:r>
              <a:rPr lang="de-DE" dirty="0" smtClean="0"/>
              <a:t>. </a:t>
            </a:r>
            <a:br>
              <a:rPr lang="de-DE" dirty="0" smtClean="0"/>
            </a:br>
            <a:r>
              <a:rPr lang="de-DE" dirty="0" smtClean="0"/>
              <a:t>Im oberen Stock befindet sich nun unser</a:t>
            </a:r>
            <a:br>
              <a:rPr lang="de-DE" dirty="0" smtClean="0"/>
            </a:br>
            <a:r>
              <a:rPr lang="de-DE" dirty="0" smtClean="0"/>
              <a:t>Tageszentrum, unten finden wieder </a:t>
            </a:r>
            <a:br>
              <a:rPr lang="de-DE" dirty="0" smtClean="0"/>
            </a:br>
            <a:r>
              <a:rPr lang="de-DE" dirty="0" smtClean="0"/>
              <a:t>regelmäßige Gottesdienste statt.</a:t>
            </a:r>
          </a:p>
          <a:p>
            <a:pPr lvl="1">
              <a:spcBef>
                <a:spcPts val="1200"/>
              </a:spcBef>
            </a:pPr>
            <a:r>
              <a:rPr lang="de-DE" dirty="0" smtClean="0"/>
              <a:t>16</a:t>
            </a:r>
            <a:r>
              <a:rPr lang="de-DE" dirty="0"/>
              <a:t>. Juni 2014: </a:t>
            </a:r>
            <a:r>
              <a:rPr lang="de-DE" dirty="0" smtClean="0"/>
              <a:t>Nach Umbauarbeiten</a:t>
            </a:r>
            <a:br>
              <a:rPr lang="de-DE" dirty="0" smtClean="0"/>
            </a:br>
            <a:r>
              <a:rPr lang="de-DE" dirty="0" smtClean="0"/>
              <a:t>Eröffnung </a:t>
            </a:r>
            <a:r>
              <a:rPr lang="de-DE" dirty="0"/>
              <a:t>des </a:t>
            </a:r>
            <a:r>
              <a:rPr lang="de-DE" dirty="0" smtClean="0"/>
              <a:t>Sozialzentrums</a:t>
            </a:r>
            <a:endParaRPr lang="de-DE" dirty="0"/>
          </a:p>
          <a:p>
            <a:pPr lvl="1"/>
            <a:r>
              <a:rPr lang="de-DE" dirty="0" smtClean="0"/>
              <a:t>Derzeit regelmäßige </a:t>
            </a:r>
            <a:r>
              <a:rPr lang="de-DE" dirty="0"/>
              <a:t>Mahlzeiten </a:t>
            </a:r>
            <a:r>
              <a:rPr lang="de-DE" dirty="0" smtClean="0"/>
              <a:t/>
            </a:r>
            <a:br>
              <a:rPr lang="de-DE" dirty="0" smtClean="0"/>
            </a:br>
            <a:r>
              <a:rPr lang="de-DE" dirty="0" smtClean="0"/>
              <a:t>und Betreuung für 6 </a:t>
            </a:r>
            <a:r>
              <a:rPr lang="de-DE" dirty="0"/>
              <a:t>arme Menschen</a:t>
            </a:r>
          </a:p>
          <a:p>
            <a:pPr lvl="2"/>
            <a:r>
              <a:rPr lang="de-DE" dirty="0"/>
              <a:t>Warme Mahlzeiten</a:t>
            </a:r>
          </a:p>
          <a:p>
            <a:pPr lvl="2">
              <a:spcBef>
                <a:spcPts val="0"/>
              </a:spcBef>
            </a:pPr>
            <a:r>
              <a:rPr lang="de-DE" dirty="0" smtClean="0"/>
              <a:t>Kaffee, Tee, Süßes</a:t>
            </a:r>
            <a:endParaRPr lang="de-DE" dirty="0"/>
          </a:p>
          <a:p>
            <a:pPr lvl="2">
              <a:spcBef>
                <a:spcPts val="0"/>
              </a:spcBef>
            </a:pPr>
            <a:r>
              <a:rPr lang="de-DE" dirty="0"/>
              <a:t>Betreuungsgespräche</a:t>
            </a:r>
          </a:p>
          <a:p>
            <a:endParaRPr lang="de-DE" dirty="0"/>
          </a:p>
        </p:txBody>
      </p:sp>
      <p:pic>
        <p:nvPicPr>
          <p:cNvPr id="4" name="Bild 3" descr="CHW00216.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8303" y="0"/>
            <a:ext cx="4325697" cy="6131808"/>
          </a:xfrm>
          <a:prstGeom prst="rect">
            <a:avLst/>
          </a:prstGeom>
        </p:spPr>
      </p:pic>
    </p:spTree>
    <p:extLst>
      <p:ext uri="{BB962C8B-B14F-4D97-AF65-F5344CB8AC3E}">
        <p14:creationId xmlns:p14="http://schemas.microsoft.com/office/powerpoint/2010/main" val="7765552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r>
              <a:rPr lang="de-DE" dirty="0" smtClean="0"/>
              <a:t>Aufenthaltsraum </a:t>
            </a:r>
            <a:br>
              <a:rPr lang="de-DE" dirty="0" smtClean="0"/>
            </a:br>
            <a:r>
              <a:rPr lang="de-DE" dirty="0" smtClean="0"/>
              <a:t>mit Küche</a:t>
            </a:r>
            <a:endParaRPr lang="de-DE" dirty="0"/>
          </a:p>
        </p:txBody>
      </p:sp>
      <p:sp>
        <p:nvSpPr>
          <p:cNvPr id="5" name="Textplatzhalter 4"/>
          <p:cNvSpPr>
            <a:spLocks noGrp="1"/>
          </p:cNvSpPr>
          <p:nvPr>
            <p:ph type="body" idx="16"/>
          </p:nvPr>
        </p:nvSpPr>
        <p:spPr/>
        <p:txBody>
          <a:bodyPr/>
          <a:lstStyle/>
          <a:p>
            <a:r>
              <a:rPr lang="de-DE" dirty="0" smtClean="0"/>
              <a:t>Einer der Schlafräume</a:t>
            </a:r>
            <a:endParaRPr lang="de-DE" dirty="0"/>
          </a:p>
        </p:txBody>
      </p:sp>
      <p:pic>
        <p:nvPicPr>
          <p:cNvPr id="8" name="Bildplatzhalter 5" descr="DSC05518.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9" name="Bildplatzhalter 8" descr="DSC05512.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437973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Nähkurse, Bishnica</a:t>
            </a:r>
            <a:endParaRPr lang="de-DE" dirty="0"/>
          </a:p>
        </p:txBody>
      </p:sp>
      <p:sp>
        <p:nvSpPr>
          <p:cNvPr id="3" name="Inhaltsplatzhalter 2"/>
          <p:cNvSpPr>
            <a:spLocks noGrp="1"/>
          </p:cNvSpPr>
          <p:nvPr>
            <p:ph sz="quarter" idx="26"/>
          </p:nvPr>
        </p:nvSpPr>
        <p:spPr/>
        <p:txBody>
          <a:bodyPr/>
          <a:lstStyle/>
          <a:p>
            <a:pPr indent="-228600">
              <a:spcBef>
                <a:spcPts val="800"/>
              </a:spcBef>
            </a:pPr>
            <a:r>
              <a:rPr lang="de-DE" sz="1800" b="0" dirty="0" smtClean="0"/>
              <a:t>In </a:t>
            </a:r>
            <a:r>
              <a:rPr lang="de-DE" sz="1800" b="0" dirty="0"/>
              <a:t>der Nähstube gibt </a:t>
            </a:r>
            <a:r>
              <a:rPr lang="de-DE" sz="1800" b="0" dirty="0" err="1"/>
              <a:t>Florie</a:t>
            </a:r>
            <a:r>
              <a:rPr lang="de-DE" sz="1800" b="0" dirty="0"/>
              <a:t> </a:t>
            </a:r>
            <a:r>
              <a:rPr lang="de-DE" sz="1800" b="0" dirty="0" err="1"/>
              <a:t>Gjona</a:t>
            </a:r>
            <a:r>
              <a:rPr lang="de-DE" sz="1800" b="0" dirty="0"/>
              <a:t> Frauen aus Bishnica Unterricht und die Möglichkeit, für den Eigenbedarf oder ein kleines Zubrot zu </a:t>
            </a:r>
            <a:r>
              <a:rPr lang="de-DE" sz="1800" b="0" dirty="0" smtClean="0"/>
              <a:t>arbeiten.</a:t>
            </a:r>
          </a:p>
          <a:p>
            <a:pPr indent="-228600">
              <a:spcBef>
                <a:spcPts val="800"/>
              </a:spcBef>
            </a:pPr>
            <a:r>
              <a:rPr lang="de-DE" sz="1800" b="0" dirty="0"/>
              <a:t>2014 hat die zweite Nähkurs-Klasse ihren Kurs abgeschlossen. Teilgenommen haben </a:t>
            </a:r>
            <a:r>
              <a:rPr lang="de-DE" sz="1800" b="0" dirty="0" smtClean="0"/>
              <a:t/>
            </a:r>
            <a:br>
              <a:rPr lang="de-DE" sz="1800" b="0" dirty="0" smtClean="0"/>
            </a:br>
            <a:r>
              <a:rPr lang="de-DE" sz="1800" b="0" dirty="0" smtClean="0"/>
              <a:t>7 </a:t>
            </a:r>
            <a:r>
              <a:rPr lang="de-DE" sz="1800" b="0" dirty="0"/>
              <a:t>Mädchen und Frauen aus Bishnica und </a:t>
            </a:r>
            <a:r>
              <a:rPr lang="de-DE" sz="1800" b="0" dirty="0" err="1" smtClean="0"/>
              <a:t>Shpellë</a:t>
            </a:r>
            <a:r>
              <a:rPr lang="de-DE" sz="1800" b="0" dirty="0" smtClean="0"/>
              <a:t>.</a:t>
            </a:r>
            <a:endParaRPr lang="de-DE" sz="1800" b="0" dirty="0"/>
          </a:p>
        </p:txBody>
      </p:sp>
      <p:pic>
        <p:nvPicPr>
          <p:cNvPr id="7" name="Bild 6" descr="P2270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5515" y="2957379"/>
            <a:ext cx="5258485" cy="3943863"/>
          </a:xfrm>
          <a:prstGeom prst="rect">
            <a:avLst/>
          </a:prstGeom>
        </p:spPr>
      </p:pic>
      <p:pic>
        <p:nvPicPr>
          <p:cNvPr id="4" name="Bild 3" descr="CHW002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034" y="2821310"/>
            <a:ext cx="3746365" cy="2809774"/>
          </a:xfrm>
          <a:prstGeom prst="rect">
            <a:avLst/>
          </a:prstGeom>
        </p:spPr>
      </p:pic>
    </p:spTree>
    <p:extLst>
      <p:ext uri="{BB962C8B-B14F-4D97-AF65-F5344CB8AC3E}">
        <p14:creationId xmlns:p14="http://schemas.microsoft.com/office/powerpoint/2010/main" val="4146852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p:txBody>
          <a:bodyPr/>
          <a:lstStyle/>
          <a:p>
            <a:r>
              <a:rPr lang="de-DE" dirty="0"/>
              <a:t>Im Kurs </a:t>
            </a:r>
            <a:r>
              <a:rPr lang="de-DE" dirty="0" smtClean="0"/>
              <a:t>wurden </a:t>
            </a:r>
            <a:r>
              <a:rPr lang="de-DE" dirty="0"/>
              <a:t>u. a. Vorhänge für das Krankenhaus in Pogradec </a:t>
            </a:r>
            <a:r>
              <a:rPr lang="de-DE" dirty="0" smtClean="0"/>
              <a:t>hergestellt</a:t>
            </a:r>
            <a:endParaRPr lang="de-DE" dirty="0"/>
          </a:p>
        </p:txBody>
      </p:sp>
      <p:pic>
        <p:nvPicPr>
          <p:cNvPr id="6" name="Picture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4312085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Humanitäre Hilfe</a:t>
            </a:r>
            <a:endParaRPr lang="de-DE" dirty="0"/>
          </a:p>
        </p:txBody>
      </p:sp>
      <p:sp>
        <p:nvSpPr>
          <p:cNvPr id="9" name="Inhaltsplatzhalter 8"/>
          <p:cNvSpPr>
            <a:spLocks noGrp="1"/>
          </p:cNvSpPr>
          <p:nvPr>
            <p:ph sz="quarter" idx="26"/>
          </p:nvPr>
        </p:nvSpPr>
        <p:spPr/>
        <p:txBody>
          <a:bodyPr/>
          <a:lstStyle/>
          <a:p>
            <a:r>
              <a:rPr lang="de-DE" sz="1800" b="0" kern="0" dirty="0" smtClean="0"/>
              <a:t>Seit den 90er Jahren hat sich die Lage in Albanien deutlich gebessert. Dennoch gibt es noch immer viele arme Familien, für die ein Familienpaket eine spürbare Hilfe ist. Im langen Winter 2012 brachten wir Lebensmittel in die abgeschnittenen Dörfer. Und in allen Schulen der Region Pogradec finden sich gebrauchte Schulmöbel aus Deutschland.</a:t>
            </a:r>
          </a:p>
          <a:p>
            <a:pPr>
              <a:spcBef>
                <a:spcPts val="800"/>
              </a:spcBef>
            </a:pPr>
            <a:r>
              <a:rPr lang="de-DE" sz="1800" b="0" kern="0" dirty="0" smtClean="0"/>
              <a:t>In Zusammenarbeit </a:t>
            </a:r>
            <a:r>
              <a:rPr lang="de-DE" sz="1800" b="0" kern="0" dirty="0"/>
              <a:t>mit </a:t>
            </a:r>
            <a:r>
              <a:rPr lang="de-DE" sz="1800" b="0" kern="0" dirty="0" smtClean="0"/>
              <a:t>der Deutschen Humanitären Hilfe Nagold (DHHN) verteilen wir immer wieder Hilfsmittel: 2014 waren es </a:t>
            </a:r>
            <a:r>
              <a:rPr lang="de-DE" sz="1800" b="0" kern="0" dirty="0"/>
              <a:t>fast 600 Familien-Pakete, </a:t>
            </a:r>
            <a:r>
              <a:rPr lang="de-DE" sz="1800" b="0" kern="0" dirty="0" smtClean="0"/>
              <a:t>2000x </a:t>
            </a:r>
            <a:r>
              <a:rPr lang="de-DE" sz="1800" b="0" kern="0" dirty="0"/>
              <a:t>Persil-</a:t>
            </a:r>
            <a:r>
              <a:rPr lang="de-DE" sz="1800" b="0" kern="0" dirty="0" err="1" smtClean="0"/>
              <a:t>Waschmitel</a:t>
            </a:r>
            <a:r>
              <a:rPr lang="de-DE" sz="1800" b="0" kern="0" dirty="0" smtClean="0"/>
              <a:t>, </a:t>
            </a:r>
            <a:r>
              <a:rPr lang="de-DE" sz="1800" b="0" kern="0" dirty="0"/>
              <a:t>300x </a:t>
            </a:r>
            <a:r>
              <a:rPr lang="de-DE" sz="1800" b="0" kern="0" dirty="0" smtClean="0"/>
              <a:t>Schulmaterial </a:t>
            </a:r>
            <a:r>
              <a:rPr lang="de-DE" sz="1800" b="0" kern="0" dirty="0"/>
              <a:t>für Kinder u.v.m.</a:t>
            </a:r>
          </a:p>
          <a:p>
            <a:endParaRPr lang="de-DE" sz="1800" b="0" kern="0" dirty="0"/>
          </a:p>
          <a:p>
            <a:endParaRPr lang="de-DE" sz="1800" dirty="0"/>
          </a:p>
        </p:txBody>
      </p:sp>
      <p:pic>
        <p:nvPicPr>
          <p:cNvPr id="10" name="Picture 2" descr="C:\Users\Leonard\Pictures\Julian Juni\Julian Transport Juni 2014\_DSC138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3572" y="4174371"/>
            <a:ext cx="4038600" cy="2683629"/>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 12" descr="CHW0024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779" y="3250414"/>
            <a:ext cx="4041426" cy="2685758"/>
          </a:xfrm>
          <a:prstGeom prst="rect">
            <a:avLst/>
          </a:prstGeom>
        </p:spPr>
      </p:pic>
      <p:pic>
        <p:nvPicPr>
          <p:cNvPr id="14" name="Bild 13" descr="winterhilf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4681"/>
            <a:ext cx="2630660" cy="1972995"/>
          </a:xfrm>
          <a:prstGeom prst="rect">
            <a:avLst/>
          </a:prstGeom>
        </p:spPr>
      </p:pic>
    </p:spTree>
    <p:extLst>
      <p:ext uri="{BB962C8B-B14F-4D97-AF65-F5344CB8AC3E}">
        <p14:creationId xmlns:p14="http://schemas.microsoft.com/office/powerpoint/2010/main" val="30909661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DSC0503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4"/>
          </p:nvPr>
        </p:nvSpPr>
        <p:spPr/>
        <p:txBody>
          <a:bodyPr/>
          <a:lstStyle/>
          <a:p>
            <a:endParaRPr lang="de-DE"/>
          </a:p>
        </p:txBody>
      </p:sp>
      <p:pic>
        <p:nvPicPr>
          <p:cNvPr id="15" name="Bildplatzhalter 14" descr="DSC05127.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Bildplatzhalter 15" descr="DSC05098.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11" name="Textplatzhalter 10"/>
          <p:cNvSpPr>
            <a:spLocks noGrp="1"/>
          </p:cNvSpPr>
          <p:nvPr>
            <p:ph type="body" idx="20"/>
          </p:nvPr>
        </p:nvSpPr>
        <p:spPr/>
        <p:txBody>
          <a:bodyPr/>
          <a:lstStyle/>
          <a:p>
            <a:endParaRPr lang="de-DE" dirty="0"/>
          </a:p>
        </p:txBody>
      </p:sp>
      <p:sp>
        <p:nvSpPr>
          <p:cNvPr id="10" name="Textplatzhalter 9"/>
          <p:cNvSpPr>
            <a:spLocks noGrp="1"/>
          </p:cNvSpPr>
          <p:nvPr>
            <p:ph type="body" idx="19"/>
          </p:nvPr>
        </p:nvSpPr>
        <p:spPr>
          <a:xfrm>
            <a:off x="332013" y="4748192"/>
            <a:ext cx="5029196" cy="1024685"/>
          </a:xfrm>
        </p:spPr>
        <p:txBody>
          <a:bodyPr/>
          <a:lstStyle/>
          <a:p>
            <a:r>
              <a:rPr lang="de-DE" dirty="0" smtClean="0"/>
              <a:t>Im </a:t>
            </a:r>
            <a:r>
              <a:rPr lang="de-DE" dirty="0" err="1" smtClean="0"/>
              <a:t>Pogradecer</a:t>
            </a:r>
            <a:r>
              <a:rPr lang="de-DE" dirty="0" smtClean="0"/>
              <a:t> Lager können wir LKWs zügig entladen und die Hilfsgüter auf mehrere Lagerräume verteilen. Anschließend werden z.B. die Geländefahrzeuge für die Fahrt in die Bergdörfer beladen.</a:t>
            </a:r>
            <a:endParaRPr lang="de-DE" dirty="0"/>
          </a:p>
        </p:txBody>
      </p:sp>
    </p:spTree>
    <p:extLst>
      <p:ext uri="{BB962C8B-B14F-4D97-AF65-F5344CB8AC3E}">
        <p14:creationId xmlns:p14="http://schemas.microsoft.com/office/powerpoint/2010/main" val="6755542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r>
              <a:rPr lang="de-DE" dirty="0" smtClean="0"/>
              <a:t>Verteilen von Familien-paketen in </a:t>
            </a:r>
            <a:r>
              <a:rPr lang="de-DE" dirty="0" err="1" smtClean="0"/>
              <a:t>Trebinje</a:t>
            </a:r>
            <a:r>
              <a:rPr lang="de-DE" dirty="0" smtClean="0"/>
              <a:t> und Nachbarorten</a:t>
            </a:r>
            <a:endParaRPr lang="de-DE" dirty="0"/>
          </a:p>
        </p:txBody>
      </p:sp>
      <p:sp>
        <p:nvSpPr>
          <p:cNvPr id="5" name="Textplatzhalter 4"/>
          <p:cNvSpPr>
            <a:spLocks noGrp="1"/>
          </p:cNvSpPr>
          <p:nvPr>
            <p:ph type="body" idx="16"/>
          </p:nvPr>
        </p:nvSpPr>
        <p:spPr/>
        <p:txBody>
          <a:bodyPr/>
          <a:lstStyle/>
          <a:p>
            <a:endParaRPr lang="de-DE" dirty="0"/>
          </a:p>
        </p:txBody>
      </p:sp>
      <p:pic>
        <p:nvPicPr>
          <p:cNvPr id="4" name="Bildplatzhalter 3" descr="Pleshisht 18.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9" name="Bildplatzhalter 8" descr="Selce e siperme 36.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228355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DSC0527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smtClean="0"/>
              <a:t>Verteilen </a:t>
            </a:r>
            <a:r>
              <a:rPr lang="de-DE" dirty="0"/>
              <a:t>von </a:t>
            </a:r>
            <a:r>
              <a:rPr lang="de-DE" dirty="0" smtClean="0"/>
              <a:t>Familien-paketen in </a:t>
            </a:r>
            <a:r>
              <a:rPr lang="de-DE" dirty="0" err="1" smtClean="0"/>
              <a:t>Nizhavec</a:t>
            </a:r>
            <a:endParaRPr lang="de-DE" dirty="0"/>
          </a:p>
        </p:txBody>
      </p:sp>
      <p:sp>
        <p:nvSpPr>
          <p:cNvPr id="5" name="Textplatzhalter 4"/>
          <p:cNvSpPr>
            <a:spLocks noGrp="1"/>
          </p:cNvSpPr>
          <p:nvPr>
            <p:ph type="body" idx="16"/>
          </p:nvPr>
        </p:nvSpPr>
        <p:spPr/>
        <p:txBody>
          <a:bodyPr/>
          <a:lstStyle/>
          <a:p>
            <a:endParaRPr lang="de-DE" dirty="0"/>
          </a:p>
        </p:txBody>
      </p:sp>
      <p:pic>
        <p:nvPicPr>
          <p:cNvPr id="9" name="Bildplatzhalter 8" descr="DSC05283.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337991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Weihnachtsaktion</a:t>
            </a:r>
            <a:endParaRPr lang="de-DE" dirty="0"/>
          </a:p>
        </p:txBody>
      </p:sp>
      <p:sp>
        <p:nvSpPr>
          <p:cNvPr id="9" name="Inhaltsplatzhalter 8"/>
          <p:cNvSpPr>
            <a:spLocks noGrp="1"/>
          </p:cNvSpPr>
          <p:nvPr>
            <p:ph sz="quarter" idx="26"/>
          </p:nvPr>
        </p:nvSpPr>
        <p:spPr/>
        <p:txBody>
          <a:bodyPr/>
          <a:lstStyle/>
          <a:p>
            <a:r>
              <a:rPr lang="de-DE" sz="1800" b="0" dirty="0"/>
              <a:t>Jedes Jahr </a:t>
            </a:r>
            <a:r>
              <a:rPr lang="de-DE" sz="1800" b="0" dirty="0" smtClean="0"/>
              <a:t>bringen wir Päckchen </a:t>
            </a:r>
            <a:r>
              <a:rPr lang="de-DE" sz="1800" b="0" dirty="0"/>
              <a:t>mit Spielsachen, Schulmaterial und Süßigkeiten – Dinge, die die Kinder in den Bergdörfern sonst nicht so bekommen. Trotzdem steht nicht der praktische Nutzen im Vordergrund, sondern die „Liebe, die ankommt“. Beschenkt zu werden ist für die Kinder ein besonderes Erlebnis. Für die Helfer auch. </a:t>
            </a:r>
            <a:endParaRPr lang="de-DE" sz="1800" b="0" dirty="0" smtClean="0"/>
          </a:p>
          <a:p>
            <a:pPr>
              <a:spcBef>
                <a:spcPts val="1400"/>
              </a:spcBef>
            </a:pPr>
            <a:r>
              <a:rPr lang="de-DE" sz="1800" b="0" dirty="0" smtClean="0"/>
              <a:t>2015 hat unser Einsatzteam wieder </a:t>
            </a:r>
            <a:r>
              <a:rPr lang="de-DE" sz="1800" b="0" dirty="0"/>
              <a:t>über </a:t>
            </a:r>
            <a:r>
              <a:rPr lang="de-DE" sz="1800" b="0" dirty="0" smtClean="0"/>
              <a:t>2600 </a:t>
            </a:r>
            <a:r>
              <a:rPr lang="de-DE" sz="1800" b="0" dirty="0"/>
              <a:t>Weihnachtspäckchen </a:t>
            </a:r>
            <a:r>
              <a:rPr lang="de-DE" sz="1800" b="0" dirty="0" smtClean="0"/>
              <a:t>verteilt</a:t>
            </a:r>
            <a:r>
              <a:rPr lang="de-DE" sz="1800" b="0" dirty="0"/>
              <a:t>, die von Spendern, Gemeinden und Sammelstellen aus ganz Deutschland kamen. </a:t>
            </a:r>
          </a:p>
        </p:txBody>
      </p:sp>
      <p:pic>
        <p:nvPicPr>
          <p:cNvPr id="10" name="Grafik 1" descr="STP60226"/>
          <p:cNvPicPr>
            <a:picLocks noChangeAspect="1"/>
          </p:cNvPicPr>
          <p:nvPr isPhoto="1"/>
        </p:nvPicPr>
        <p:blipFill>
          <a:blip r:embed="rId2" cstate="screen">
            <a:lum/>
            <a:extLst>
              <a:ext uri="{28A0092B-C50C-407E-A947-70E740481C1C}">
                <a14:useLocalDpi xmlns:a14="http://schemas.microsoft.com/office/drawing/2010/main"/>
              </a:ext>
            </a:extLst>
          </a:blip>
          <a:srcRect/>
          <a:stretch>
            <a:fillRect/>
          </a:stretch>
        </p:blipFill>
        <p:spPr>
          <a:xfrm>
            <a:off x="2786495" y="3341449"/>
            <a:ext cx="5961505" cy="3660174"/>
          </a:xfrm>
          <a:prstGeom prst="rect">
            <a:avLst/>
          </a:prstGeom>
          <a:noFill/>
          <a:ln>
            <a:noFill/>
          </a:ln>
        </p:spPr>
      </p:pic>
    </p:spTree>
    <p:extLst>
      <p:ext uri="{BB962C8B-B14F-4D97-AF65-F5344CB8AC3E}">
        <p14:creationId xmlns:p14="http://schemas.microsoft.com/office/powerpoint/2010/main" val="21996232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CHW0022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a:t>Die Kinder freuen sich schon das ganze Jahr auf unseren Besuch</a:t>
            </a:r>
          </a:p>
          <a:p>
            <a:endParaRPr lang="de-DE" dirty="0"/>
          </a:p>
        </p:txBody>
      </p:sp>
      <p:sp>
        <p:nvSpPr>
          <p:cNvPr id="5" name="Textplatzhalter 4"/>
          <p:cNvSpPr>
            <a:spLocks noGrp="1"/>
          </p:cNvSpPr>
          <p:nvPr>
            <p:ph type="body" idx="16"/>
          </p:nvPr>
        </p:nvSpPr>
        <p:spPr/>
        <p:txBody>
          <a:bodyPr/>
          <a:lstStyle/>
          <a:p>
            <a:endParaRPr lang="de-DE"/>
          </a:p>
        </p:txBody>
      </p:sp>
      <p:sp>
        <p:nvSpPr>
          <p:cNvPr id="7" name="Textplatzhalter 6"/>
          <p:cNvSpPr>
            <a:spLocks noGrp="1"/>
          </p:cNvSpPr>
          <p:nvPr>
            <p:ph type="body" idx="19"/>
          </p:nvPr>
        </p:nvSpPr>
        <p:spPr/>
        <p:txBody>
          <a:bodyPr/>
          <a:lstStyle/>
          <a:p>
            <a:r>
              <a:rPr lang="de-DE" dirty="0" smtClean="0"/>
              <a:t>Jedes Kind in den Schulen bekommt sein eigenes Weihnachtspäckchen</a:t>
            </a:r>
            <a:endParaRPr lang="de-DE" dirty="0"/>
          </a:p>
        </p:txBody>
      </p:sp>
      <p:pic>
        <p:nvPicPr>
          <p:cNvPr id="12" name="Grafik 1" descr="STP60185"/>
          <p:cNvPicPr>
            <a:picLocks noGrp="1" noChangeAspect="1"/>
          </p:cNvPicPr>
          <p:nvPr isPhoto="1">
            <p:ph type="pic" sz="quarter" idx="15"/>
          </p:nvPr>
        </p:nvPicPr>
        <p:blipFill rotWithShape="1">
          <a:blip r:embed="rId3" cstate="screen">
            <a:lum/>
            <a:extLst>
              <a:ext uri="{28A0092B-C50C-407E-A947-70E740481C1C}">
                <a14:useLocalDpi xmlns:a14="http://schemas.microsoft.com/office/drawing/2010/main"/>
              </a:ext>
            </a:extLst>
          </a:blip>
          <a:srcRect/>
          <a:stretch/>
        </p:blipFill>
        <p:spPr>
          <a:prstGeom prst="rect">
            <a:avLst/>
          </a:prstGeom>
          <a:noFill/>
          <a:ln>
            <a:noFill/>
          </a:ln>
        </p:spPr>
      </p:pic>
      <p:pic>
        <p:nvPicPr>
          <p:cNvPr id="15" name="Bildplatzhalter 14" descr="_DSC0891.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44492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DSC052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2201" y="3693100"/>
            <a:ext cx="3837324" cy="2549883"/>
          </a:xfrm>
          <a:prstGeom prst="rect">
            <a:avLst/>
          </a:prstGeom>
        </p:spPr>
      </p:pic>
      <p:sp>
        <p:nvSpPr>
          <p:cNvPr id="2" name="Titel 1"/>
          <p:cNvSpPr>
            <a:spLocks noGrp="1"/>
          </p:cNvSpPr>
          <p:nvPr>
            <p:ph type="title"/>
          </p:nvPr>
        </p:nvSpPr>
        <p:spPr/>
        <p:txBody>
          <a:bodyPr/>
          <a:lstStyle/>
          <a:p>
            <a:r>
              <a:rPr lang="de-DE" dirty="0" err="1" smtClean="0"/>
              <a:t>Fondacioni</a:t>
            </a:r>
            <a:r>
              <a:rPr lang="de-DE" dirty="0" smtClean="0"/>
              <a:t> </a:t>
            </a:r>
            <a:r>
              <a:rPr lang="de-DE" dirty="0" err="1" smtClean="0"/>
              <a:t>Diakonia</a:t>
            </a:r>
            <a:r>
              <a:rPr lang="de-DE" dirty="0" smtClean="0"/>
              <a:t> </a:t>
            </a:r>
            <a:r>
              <a:rPr lang="de-DE" dirty="0" err="1" smtClean="0"/>
              <a:t>Albania</a:t>
            </a:r>
            <a:r>
              <a:rPr lang="de-DE" dirty="0" smtClean="0"/>
              <a:t> (DA)</a:t>
            </a:r>
            <a:endParaRPr lang="de-DE" dirty="0"/>
          </a:p>
        </p:txBody>
      </p:sp>
      <p:sp>
        <p:nvSpPr>
          <p:cNvPr id="3" name="Inhaltsplatzhalter 2"/>
          <p:cNvSpPr>
            <a:spLocks noGrp="1"/>
          </p:cNvSpPr>
          <p:nvPr>
            <p:ph sz="quarter" idx="26"/>
          </p:nvPr>
        </p:nvSpPr>
        <p:spPr/>
        <p:txBody>
          <a:bodyPr/>
          <a:lstStyle/>
          <a:p>
            <a:pPr>
              <a:spcBef>
                <a:spcPts val="800"/>
              </a:spcBef>
            </a:pPr>
            <a:r>
              <a:rPr lang="de-DE" sz="1800" b="0" dirty="0" smtClean="0"/>
              <a:t>Unsere 2012 gegründete Stiftung </a:t>
            </a:r>
            <a:r>
              <a:rPr lang="de-DE" sz="1800" b="0" dirty="0" err="1" smtClean="0"/>
              <a:t>Diakonia</a:t>
            </a:r>
            <a:r>
              <a:rPr lang="de-DE" sz="1800" b="0" dirty="0" smtClean="0"/>
              <a:t> </a:t>
            </a:r>
            <a:r>
              <a:rPr lang="de-DE" sz="1800" b="0" dirty="0" err="1"/>
              <a:t>Albania</a:t>
            </a:r>
            <a:r>
              <a:rPr lang="de-DE" sz="1800" b="0" dirty="0"/>
              <a:t> </a:t>
            </a:r>
            <a:r>
              <a:rPr lang="de-DE" sz="1800" b="0" dirty="0" smtClean="0"/>
              <a:t>ist Träger </a:t>
            </a:r>
            <a:r>
              <a:rPr lang="de-DE" sz="1800" b="0" dirty="0"/>
              <a:t>unserer langfristigen Arbeitsfelder. Sie </a:t>
            </a:r>
            <a:r>
              <a:rPr lang="de-DE" sz="1800" b="0" dirty="0" smtClean="0"/>
              <a:t>ist Arbeitgeber der albanischen </a:t>
            </a:r>
            <a:r>
              <a:rPr lang="de-DE" sz="1800" b="0" dirty="0"/>
              <a:t>Mitarbeiter und Ansprechpartner für die </a:t>
            </a:r>
            <a:r>
              <a:rPr lang="de-DE" sz="1800" b="0" dirty="0" smtClean="0"/>
              <a:t>Behörden. Sitz der DA mit Büro- und Lagerräumen ist die Stadt Pogradec. </a:t>
            </a:r>
            <a:br>
              <a:rPr lang="de-DE" sz="1800" b="0" dirty="0" smtClean="0"/>
            </a:br>
            <a:r>
              <a:rPr lang="de-DE" sz="1800" b="0" dirty="0" smtClean="0"/>
              <a:t>Von dort aus führen </a:t>
            </a:r>
            <a:r>
              <a:rPr lang="de-DE" sz="1800" b="0" dirty="0"/>
              <a:t>wir Hilfseinsätze durch, unterhalten Sozialprojekte und helfen, die Bildungsbedingungen und kommunalen Strukturen in der Region zu verbessern. </a:t>
            </a:r>
            <a:endParaRPr lang="de-DE" sz="1800" b="0" dirty="0" smtClean="0"/>
          </a:p>
          <a:p>
            <a:pPr>
              <a:spcBef>
                <a:spcPts val="800"/>
              </a:spcBef>
            </a:pPr>
            <a:r>
              <a:rPr lang="de-DE" sz="1800" b="0" dirty="0" smtClean="0"/>
              <a:t>Unser </a:t>
            </a:r>
            <a:r>
              <a:rPr lang="de-DE" sz="1800" b="0" dirty="0"/>
              <a:t>Ziel ist, über die aktuellen Projekte hinaus den Aufbau und die </a:t>
            </a:r>
            <a:r>
              <a:rPr lang="de-DE" sz="1800" b="0" dirty="0" smtClean="0"/>
              <a:t>Weiter-entwicklung </a:t>
            </a:r>
            <a:r>
              <a:rPr lang="de-DE" sz="1800" b="0" dirty="0"/>
              <a:t>des albanischen Sozialsystems zu unterstützen</a:t>
            </a:r>
            <a:r>
              <a:rPr lang="de-DE" sz="1800" b="0" dirty="0" smtClean="0"/>
              <a:t>.</a:t>
            </a:r>
          </a:p>
        </p:txBody>
      </p:sp>
      <p:pic>
        <p:nvPicPr>
          <p:cNvPr id="5" name="Bild 4" descr="CHW00268_12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116" y="4294745"/>
            <a:ext cx="3844884" cy="2563255"/>
          </a:xfrm>
          <a:prstGeom prst="rect">
            <a:avLst/>
          </a:prstGeom>
        </p:spPr>
      </p:pic>
      <p:pic>
        <p:nvPicPr>
          <p:cNvPr id="7" name="Bild 6" descr="DA Logo 4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3496" y="3419860"/>
            <a:ext cx="1244335" cy="1238145"/>
          </a:xfrm>
          <a:prstGeom prst="rect">
            <a:avLst/>
          </a:prstGeom>
        </p:spPr>
      </p:pic>
    </p:spTree>
    <p:extLst>
      <p:ext uri="{BB962C8B-B14F-4D97-AF65-F5344CB8AC3E}">
        <p14:creationId xmlns:p14="http://schemas.microsoft.com/office/powerpoint/2010/main" val="608112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_DSC100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smtClean="0"/>
              <a:t>In extrem abgelegenen Dörfern wie in Holtas ist unser Besuch ein ganz besonderes Ereignis</a:t>
            </a:r>
            <a:endParaRPr lang="de-DE" dirty="0"/>
          </a:p>
        </p:txBody>
      </p:sp>
      <p:sp>
        <p:nvSpPr>
          <p:cNvPr id="5" name="Textplatzhalter 4"/>
          <p:cNvSpPr>
            <a:spLocks noGrp="1"/>
          </p:cNvSpPr>
          <p:nvPr>
            <p:ph type="body" idx="16"/>
          </p:nvPr>
        </p:nvSpPr>
        <p:spPr/>
        <p:txBody>
          <a:bodyPr/>
          <a:lstStyle/>
          <a:p>
            <a:r>
              <a:rPr lang="de-DE" dirty="0" err="1" smtClean="0"/>
              <a:t>Offroad</a:t>
            </a:r>
            <a:r>
              <a:rPr lang="de-DE" dirty="0" smtClean="0"/>
              <a:t>-Freunde aus Deutschland und Österreich helfen, Ihre Weihnachtspäckchen zu den Kindern zu bringen</a:t>
            </a:r>
            <a:endParaRPr lang="de-DE" dirty="0"/>
          </a:p>
        </p:txBody>
      </p:sp>
      <p:pic>
        <p:nvPicPr>
          <p:cNvPr id="10" name="Bildplatzhalter 9" descr="CHW00228.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58821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Kommunale Entwicklungshilfe</a:t>
            </a:r>
            <a:endParaRPr lang="de-DE" dirty="0"/>
          </a:p>
        </p:txBody>
      </p:sp>
      <p:sp>
        <p:nvSpPr>
          <p:cNvPr id="9" name="Inhaltsplatzhalter 8"/>
          <p:cNvSpPr>
            <a:spLocks noGrp="1"/>
          </p:cNvSpPr>
          <p:nvPr>
            <p:ph sz="quarter" idx="26"/>
          </p:nvPr>
        </p:nvSpPr>
        <p:spPr/>
        <p:txBody>
          <a:bodyPr/>
          <a:lstStyle/>
          <a:p>
            <a:r>
              <a:rPr lang="de-DE" sz="1800" b="0" kern="0" dirty="0" smtClean="0"/>
              <a:t>Bei Projekten </a:t>
            </a:r>
            <a:r>
              <a:rPr lang="de-DE" sz="1800" b="0" kern="0" dirty="0"/>
              <a:t>in den Bereichen Bildung, Soziales und Umwelt </a:t>
            </a:r>
            <a:r>
              <a:rPr lang="de-DE" sz="1800" b="0" kern="0" dirty="0" smtClean="0"/>
              <a:t>arbeiten wir mit der Kommunalverwaltung zusammen </a:t>
            </a:r>
            <a:r>
              <a:rPr lang="de-DE" sz="1800" b="0" kern="0" dirty="0"/>
              <a:t>und organisieren </a:t>
            </a:r>
            <a:r>
              <a:rPr lang="de-DE" sz="1800" b="0" kern="0" dirty="0" smtClean="0"/>
              <a:t>Seminare zur Weiterbildung ihrer Mitarbeiter </a:t>
            </a:r>
            <a:r>
              <a:rPr lang="de-DE" sz="1800" b="0" kern="0" dirty="0"/>
              <a:t>– kleine Bausteine, für die </a:t>
            </a:r>
            <a:r>
              <a:rPr lang="de-DE" sz="1800" b="0" kern="0" dirty="0" smtClean="0"/>
              <a:t>unsere Partner jedoch </a:t>
            </a:r>
            <a:r>
              <a:rPr lang="de-DE" sz="1800" b="0" kern="0" dirty="0"/>
              <a:t>sehr dankbar sind, da sie vom Staat nur wenig </a:t>
            </a:r>
            <a:r>
              <a:rPr lang="de-DE" sz="1800" b="0" kern="0" dirty="0" smtClean="0"/>
              <a:t>Unterstützung </a:t>
            </a:r>
            <a:r>
              <a:rPr lang="de-DE" sz="1800" b="0" kern="0" dirty="0"/>
              <a:t>erhalten. </a:t>
            </a:r>
            <a:endParaRPr lang="de-DE" sz="1800" b="0" kern="0" dirty="0" smtClean="0"/>
          </a:p>
          <a:p>
            <a:pPr>
              <a:spcBef>
                <a:spcPts val="1400"/>
              </a:spcBef>
            </a:pPr>
            <a:r>
              <a:rPr lang="de-DE" sz="1800" b="0" kern="0" dirty="0" smtClean="0"/>
              <a:t>Ganz </a:t>
            </a:r>
            <a:r>
              <a:rPr lang="de-DE" sz="1800" b="0" kern="0" dirty="0"/>
              <a:t>besonders freuen wir uns, dass </a:t>
            </a:r>
            <a:r>
              <a:rPr lang="de-DE" sz="1800" b="0" kern="0" dirty="0" smtClean="0"/>
              <a:t>die </a:t>
            </a:r>
            <a:r>
              <a:rPr lang="de-DE" sz="1800" b="0" kern="0" dirty="0"/>
              <a:t>Städte Pogradec und Wismar inzwischen direkte Beziehungen </a:t>
            </a:r>
            <a:r>
              <a:rPr lang="de-DE" sz="1800" b="0" kern="0" dirty="0" smtClean="0"/>
              <a:t>pflegen.</a:t>
            </a:r>
            <a:endParaRPr lang="de-DE" sz="1800" b="0" kern="0" dirty="0"/>
          </a:p>
        </p:txBody>
      </p:sp>
      <p:pic>
        <p:nvPicPr>
          <p:cNvPr id="3" name="Bild 2" descr="CHW00217.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0119" y="3280137"/>
            <a:ext cx="6263881" cy="3577863"/>
          </a:xfrm>
          <a:prstGeom prst="rect">
            <a:avLst/>
          </a:prstGeom>
        </p:spPr>
      </p:pic>
    </p:spTree>
    <p:extLst>
      <p:ext uri="{BB962C8B-B14F-4D97-AF65-F5344CB8AC3E}">
        <p14:creationId xmlns:p14="http://schemas.microsoft.com/office/powerpoint/2010/main" val="5530853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p:txBody>
          <a:bodyPr/>
          <a:lstStyle/>
          <a:p>
            <a:r>
              <a:rPr lang="de-DE" dirty="0" smtClean="0"/>
              <a:t>Kommunalpolitisches Seminar mit der Konrad-Adenauer-Stiftung</a:t>
            </a:r>
            <a:endParaRPr lang="de-DE" dirty="0"/>
          </a:p>
        </p:txBody>
      </p:sp>
      <p:pic>
        <p:nvPicPr>
          <p:cNvPr id="3" name="Bildplatzhalter 2" descr="20150929_18213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2938169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Beratungsgespräch im Rathaus von Pogradec</a:t>
            </a:r>
            <a:endParaRPr lang="de-DE" dirty="0"/>
          </a:p>
        </p:txBody>
      </p:sp>
      <p:pic>
        <p:nvPicPr>
          <p:cNvPr id="4" name="Bildplatzhalter 3" descr="DSC07539.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53028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Übergabe von Fahrzeugen für die Stadt Pogradec</a:t>
            </a:r>
            <a:endParaRPr lang="de-DE" dirty="0"/>
          </a:p>
        </p:txBody>
      </p:sp>
      <p:pic>
        <p:nvPicPr>
          <p:cNvPr id="6" name="Grafik 1"/>
          <p:cNvPicPr>
            <a:picLocks noGrp="1" noChangeAspect="1"/>
          </p:cNvPicPr>
          <p:nvPr isPhoto="1">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a:noFill/>
          <a:ln>
            <a:noFill/>
          </a:ln>
        </p:spPr>
      </p:pic>
    </p:spTree>
    <p:extLst>
      <p:ext uri="{BB962C8B-B14F-4D97-AF65-F5344CB8AC3E}">
        <p14:creationId xmlns:p14="http://schemas.microsoft.com/office/powerpoint/2010/main" val="40896238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Gemeindearbeit</a:t>
            </a:r>
            <a:endParaRPr lang="de-DE" dirty="0"/>
          </a:p>
        </p:txBody>
      </p:sp>
      <p:sp>
        <p:nvSpPr>
          <p:cNvPr id="9" name="Inhaltsplatzhalter 8"/>
          <p:cNvSpPr>
            <a:spLocks noGrp="1"/>
          </p:cNvSpPr>
          <p:nvPr>
            <p:ph sz="quarter" idx="26"/>
          </p:nvPr>
        </p:nvSpPr>
        <p:spPr/>
        <p:txBody>
          <a:bodyPr/>
          <a:lstStyle/>
          <a:p>
            <a:pPr lvl="1"/>
            <a:r>
              <a:rPr lang="de-DE" dirty="0" smtClean="0"/>
              <a:t>In </a:t>
            </a:r>
            <a:r>
              <a:rPr lang="de-DE" b="1" dirty="0" smtClean="0"/>
              <a:t>Bishnica</a:t>
            </a:r>
            <a:r>
              <a:rPr lang="de-DE" dirty="0" smtClean="0"/>
              <a:t> unterstützen wir die </a:t>
            </a:r>
            <a:r>
              <a:rPr lang="de-DE" dirty="0"/>
              <a:t>Methodistische Gemeinde durch regelmäßige Kinderveranstaltungen </a:t>
            </a:r>
            <a:r>
              <a:rPr lang="de-DE" dirty="0" smtClean="0"/>
              <a:t>(ca</a:t>
            </a:r>
            <a:r>
              <a:rPr lang="de-DE" dirty="0"/>
              <a:t>. 40 Kinder), Frauentreffen </a:t>
            </a:r>
            <a:r>
              <a:rPr lang="de-DE" dirty="0" smtClean="0"/>
              <a:t>und </a:t>
            </a:r>
            <a:r>
              <a:rPr lang="de-DE" dirty="0"/>
              <a:t>eine monatliche </a:t>
            </a:r>
            <a:r>
              <a:rPr lang="de-DE" dirty="0" smtClean="0"/>
              <a:t>Evangelisationsveranstaltung</a:t>
            </a:r>
          </a:p>
          <a:p>
            <a:pPr lvl="1"/>
            <a:r>
              <a:rPr lang="de-DE" dirty="0" smtClean="0"/>
              <a:t>Gemeindegründung </a:t>
            </a:r>
            <a:r>
              <a:rPr lang="de-DE" dirty="0"/>
              <a:t>und Evangelisation in </a:t>
            </a:r>
            <a:r>
              <a:rPr lang="de-DE" b="1" dirty="0"/>
              <a:t>Buzaishtë</a:t>
            </a:r>
            <a:r>
              <a:rPr lang="de-DE" dirty="0"/>
              <a:t> (30 Jugendliche</a:t>
            </a:r>
            <a:r>
              <a:rPr lang="de-DE" dirty="0" smtClean="0"/>
              <a:t>) und </a:t>
            </a:r>
            <a:r>
              <a:rPr lang="de-DE" b="1" dirty="0" smtClean="0"/>
              <a:t>Laktesh</a:t>
            </a:r>
            <a:endParaRPr lang="de-DE" b="1" dirty="0"/>
          </a:p>
          <a:p>
            <a:pPr lvl="1"/>
            <a:r>
              <a:rPr lang="de-DE" dirty="0" smtClean="0"/>
              <a:t>Vor </a:t>
            </a:r>
            <a:r>
              <a:rPr lang="de-DE" dirty="0"/>
              <a:t>zwei Jahren begann Samuel </a:t>
            </a:r>
            <a:r>
              <a:rPr lang="de-DE" dirty="0" err="1"/>
              <a:t>Shkullaku</a:t>
            </a:r>
            <a:r>
              <a:rPr lang="de-DE" dirty="0"/>
              <a:t> erneut mit </a:t>
            </a:r>
            <a:r>
              <a:rPr lang="de-DE" dirty="0" smtClean="0"/>
              <a:t>Gottesdiensten in </a:t>
            </a:r>
            <a:r>
              <a:rPr lang="de-DE" b="1" dirty="0" err="1" smtClean="0"/>
              <a:t>Nizhavec</a:t>
            </a:r>
            <a:r>
              <a:rPr lang="de-DE" dirty="0" smtClean="0"/>
              <a:t> </a:t>
            </a:r>
            <a:r>
              <a:rPr lang="de-DE" dirty="0"/>
              <a:t>(ca. 40 vorwiegend junge Besucher</a:t>
            </a:r>
            <a:r>
              <a:rPr lang="de-DE" dirty="0" smtClean="0"/>
              <a:t>)</a:t>
            </a:r>
            <a:endParaRPr lang="de-DE" dirty="0"/>
          </a:p>
          <a:p>
            <a:pPr lvl="1"/>
            <a:r>
              <a:rPr lang="de-DE" dirty="0"/>
              <a:t>In </a:t>
            </a:r>
            <a:r>
              <a:rPr lang="de-DE" b="1" dirty="0"/>
              <a:t>Holtas</a:t>
            </a:r>
            <a:r>
              <a:rPr lang="de-DE" dirty="0"/>
              <a:t> (Kommune </a:t>
            </a:r>
            <a:r>
              <a:rPr lang="de-DE" dirty="0" err="1"/>
              <a:t>Poroçan</a:t>
            </a:r>
            <a:r>
              <a:rPr lang="de-DE" dirty="0"/>
              <a:t>) führen wir seit Jahren Sommereinsätze durch mit Hausbesuchen und Veranstaltungen für Kinder, Frauen und Männer</a:t>
            </a:r>
          </a:p>
          <a:p>
            <a:endParaRPr lang="de-DE" dirty="0"/>
          </a:p>
          <a:p>
            <a:endParaRPr lang="de-DE" dirty="0"/>
          </a:p>
        </p:txBody>
      </p:sp>
      <p:pic>
        <p:nvPicPr>
          <p:cNvPr id="2" name="Bild 1" descr="DSC0015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7188" y="3804793"/>
            <a:ext cx="4976812" cy="3053207"/>
          </a:xfrm>
          <a:prstGeom prst="rect">
            <a:avLst/>
          </a:prstGeom>
        </p:spPr>
      </p:pic>
    </p:spTree>
    <p:extLst>
      <p:ext uri="{BB962C8B-B14F-4D97-AF65-F5344CB8AC3E}">
        <p14:creationId xmlns:p14="http://schemas.microsoft.com/office/powerpoint/2010/main" val="18800560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Gottesdienst in </a:t>
            </a:r>
            <a:r>
              <a:rPr lang="de-DE" dirty="0" err="1" smtClean="0"/>
              <a:t>Buzaishtë</a:t>
            </a:r>
            <a:endParaRPr lang="de-DE" dirty="0"/>
          </a:p>
        </p:txBody>
      </p:sp>
      <p:pic>
        <p:nvPicPr>
          <p:cNvPr id="4" name="Bildplatzhalter 3" descr="CHW0024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470733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7089591" cy="833804"/>
          </a:xfrm>
        </p:spPr>
        <p:txBody>
          <a:bodyPr/>
          <a:lstStyle/>
          <a:p>
            <a:r>
              <a:rPr lang="de-DE" dirty="0"/>
              <a:t>Samuel </a:t>
            </a:r>
            <a:r>
              <a:rPr lang="de-DE" dirty="0" err="1"/>
              <a:t>Shkullaku</a:t>
            </a:r>
            <a:r>
              <a:rPr lang="de-DE" dirty="0"/>
              <a:t> bietet in mehreren Dörfern wöchentliche Kindertreffen und Musikunterricht – eine willkommene Abwechslung neben Schule und Hausarbeit</a:t>
            </a:r>
          </a:p>
        </p:txBody>
      </p:sp>
      <p:pic>
        <p:nvPicPr>
          <p:cNvPr id="4" name="Bildplatzhalter 3" descr="CHW0024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26033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Landwirtschaft und Umwelt</a:t>
            </a:r>
            <a:endParaRPr lang="de-DE" dirty="0"/>
          </a:p>
        </p:txBody>
      </p:sp>
      <p:sp>
        <p:nvSpPr>
          <p:cNvPr id="9" name="Inhaltsplatzhalter 8"/>
          <p:cNvSpPr>
            <a:spLocks noGrp="1"/>
          </p:cNvSpPr>
          <p:nvPr>
            <p:ph sz="quarter" idx="26"/>
          </p:nvPr>
        </p:nvSpPr>
        <p:spPr/>
        <p:txBody>
          <a:bodyPr/>
          <a:lstStyle/>
          <a:p>
            <a:r>
              <a:rPr lang="de-DE" sz="1800" b="0" dirty="0" smtClean="0"/>
              <a:t>Im landwirtschaftlichen Bereich laufen mehrere Projekte mit dem Ziel, über Hilfe zur Selbsthilfe Bauern ein regelmäßiges Einkommen zu ermöglichen, oder um die Infrastruktur zu verbessern. Dabei arbeiten wir mit </a:t>
            </a:r>
            <a:r>
              <a:rPr lang="de-DE" sz="1800" b="0" dirty="0" err="1" smtClean="0"/>
              <a:t>Agrinas</a:t>
            </a:r>
            <a:r>
              <a:rPr lang="de-DE" sz="1800" b="0" dirty="0" smtClean="0"/>
              <a:t> (aus Holland) und der regionalen Bauernkooperative ELIJA zusammen.</a:t>
            </a:r>
          </a:p>
          <a:p>
            <a:pPr lvl="1">
              <a:spcBef>
                <a:spcPts val="1200"/>
              </a:spcBef>
            </a:pPr>
            <a:r>
              <a:rPr lang="de-DE" b="1" dirty="0" smtClean="0"/>
              <a:t>Saatkartoffelprojekt</a:t>
            </a:r>
            <a:r>
              <a:rPr lang="de-DE" dirty="0" smtClean="0"/>
              <a:t> </a:t>
            </a:r>
            <a:r>
              <a:rPr lang="de-DE" dirty="0"/>
              <a:t>–</a:t>
            </a:r>
            <a:r>
              <a:rPr lang="de-DE" dirty="0" smtClean="0"/>
              <a:t> das Projekt wurde 2012 neu belebt</a:t>
            </a:r>
          </a:p>
          <a:p>
            <a:pPr lvl="1">
              <a:spcBef>
                <a:spcPts val="300"/>
              </a:spcBef>
            </a:pPr>
            <a:r>
              <a:rPr lang="de-DE" b="1" dirty="0" smtClean="0"/>
              <a:t>Projekt </a:t>
            </a:r>
            <a:r>
              <a:rPr lang="de-DE" b="1" dirty="0"/>
              <a:t>„Bäume für die </a:t>
            </a:r>
            <a:r>
              <a:rPr lang="de-DE" b="1" dirty="0" smtClean="0"/>
              <a:t>Zukunft</a:t>
            </a:r>
            <a:r>
              <a:rPr lang="de-DE" dirty="0" smtClean="0"/>
              <a:t> – wurde erfolgreich abgeschlossen; eine Wiederaufnahme ist in Planung</a:t>
            </a:r>
            <a:endParaRPr lang="de-DE" b="1" dirty="0" smtClean="0"/>
          </a:p>
          <a:p>
            <a:pPr lvl="1">
              <a:spcBef>
                <a:spcPts val="300"/>
              </a:spcBef>
            </a:pPr>
            <a:r>
              <a:rPr lang="de-DE" b="1" dirty="0" smtClean="0"/>
              <a:t>Erosionsschutz: Bau von Trockenmauern</a:t>
            </a:r>
            <a:r>
              <a:rPr lang="de-DE" dirty="0" smtClean="0"/>
              <a:t> – erfolgreich abgeschlossen</a:t>
            </a:r>
            <a:endParaRPr lang="de-DE" b="1" dirty="0" smtClean="0"/>
          </a:p>
          <a:p>
            <a:pPr lvl="1">
              <a:spcBef>
                <a:spcPts val="300"/>
              </a:spcBef>
            </a:pPr>
            <a:r>
              <a:rPr lang="de-DE" b="1" dirty="0" smtClean="0"/>
              <a:t>Müllentsorgung in </a:t>
            </a:r>
            <a:r>
              <a:rPr lang="de-DE" b="1" dirty="0" err="1" smtClean="0"/>
              <a:t>Velçan</a:t>
            </a:r>
            <a:r>
              <a:rPr lang="de-DE" b="1" dirty="0" smtClean="0"/>
              <a:t> </a:t>
            </a:r>
            <a:r>
              <a:rPr lang="de-DE" dirty="0" smtClean="0"/>
              <a:t>– </a:t>
            </a:r>
            <a:br>
              <a:rPr lang="de-DE" dirty="0" smtClean="0"/>
            </a:br>
            <a:r>
              <a:rPr lang="de-DE" dirty="0" smtClean="0"/>
              <a:t>läuft seit einigen Jahren</a:t>
            </a:r>
            <a:endParaRPr lang="de-DE" b="1" dirty="0" smtClean="0"/>
          </a:p>
          <a:p>
            <a:pPr lvl="1"/>
            <a:endParaRPr lang="de-DE" b="0" dirty="0"/>
          </a:p>
        </p:txBody>
      </p:sp>
      <p:pic>
        <p:nvPicPr>
          <p:cNvPr id="2" name="Bild 1" descr="S11500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1836" y="3824908"/>
            <a:ext cx="5392163" cy="3033091"/>
          </a:xfrm>
          <a:prstGeom prst="rect">
            <a:avLst/>
          </a:prstGeom>
        </p:spPr>
      </p:pic>
    </p:spTree>
    <p:extLst>
      <p:ext uri="{BB962C8B-B14F-4D97-AF65-F5344CB8AC3E}">
        <p14:creationId xmlns:p14="http://schemas.microsoft.com/office/powerpoint/2010/main" val="21072127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6" y="5780095"/>
            <a:ext cx="6038838" cy="833804"/>
          </a:xfrm>
        </p:spPr>
        <p:txBody>
          <a:bodyPr/>
          <a:lstStyle/>
          <a:p>
            <a:r>
              <a:rPr lang="de-DE" dirty="0" smtClean="0"/>
              <a:t>Das Saatkartoffel-Projekt sichert das Einkommen für mehrere Familien und liefert vielen weiteren Bauern gutes Saatgut</a:t>
            </a:r>
            <a:endParaRPr lang="de-DE" dirty="0"/>
          </a:p>
        </p:txBody>
      </p:sp>
      <p:pic>
        <p:nvPicPr>
          <p:cNvPr id="4" name="Bildplatzhalter 3" descr="CHW00272_1200.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8426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Sozialprojekte Überblick</a:t>
            </a:r>
            <a:endParaRPr lang="de-DE" dirty="0"/>
          </a:p>
        </p:txBody>
      </p:sp>
      <p:sp>
        <p:nvSpPr>
          <p:cNvPr id="3" name="Inhaltsplatzhalter 2"/>
          <p:cNvSpPr>
            <a:spLocks noGrp="1"/>
          </p:cNvSpPr>
          <p:nvPr>
            <p:ph sz="quarter" idx="26"/>
          </p:nvPr>
        </p:nvSpPr>
        <p:spPr>
          <a:xfrm>
            <a:off x="570034" y="1188000"/>
            <a:ext cx="4154571" cy="5398523"/>
          </a:xfrm>
        </p:spPr>
        <p:txBody>
          <a:bodyPr/>
          <a:lstStyle/>
          <a:p>
            <a:r>
              <a:rPr lang="de-DE" dirty="0" smtClean="0"/>
              <a:t>Bildungsarbeit</a:t>
            </a:r>
            <a:endParaRPr lang="de-DE" dirty="0"/>
          </a:p>
          <a:p>
            <a:pPr lvl="1">
              <a:spcBef>
                <a:spcPts val="100"/>
              </a:spcBef>
            </a:pPr>
            <a:r>
              <a:rPr lang="de-DE" dirty="0" smtClean="0"/>
              <a:t>Internat Bishnic</a:t>
            </a:r>
            <a:r>
              <a:rPr lang="de-DE" dirty="0"/>
              <a:t>a</a:t>
            </a:r>
          </a:p>
          <a:p>
            <a:pPr lvl="1">
              <a:spcBef>
                <a:spcPts val="100"/>
              </a:spcBef>
            </a:pPr>
            <a:r>
              <a:rPr lang="de-DE" dirty="0" smtClean="0"/>
              <a:t>Schulsanierungen</a:t>
            </a:r>
            <a:endParaRPr lang="de-DE" dirty="0"/>
          </a:p>
          <a:p>
            <a:pPr>
              <a:spcBef>
                <a:spcPts val="1200"/>
              </a:spcBef>
            </a:pPr>
            <a:r>
              <a:rPr lang="de-DE" dirty="0" smtClean="0"/>
              <a:t>Sozialarbeit</a:t>
            </a:r>
            <a:endParaRPr lang="de-DE" dirty="0"/>
          </a:p>
          <a:p>
            <a:pPr lvl="1">
              <a:spcBef>
                <a:spcPts val="100"/>
              </a:spcBef>
            </a:pPr>
            <a:r>
              <a:rPr lang="de-DE" dirty="0" smtClean="0"/>
              <a:t>Med. </a:t>
            </a:r>
            <a:r>
              <a:rPr lang="de-DE" dirty="0"/>
              <a:t>und </a:t>
            </a:r>
            <a:r>
              <a:rPr lang="de-DE" dirty="0" smtClean="0"/>
              <a:t>soz. </a:t>
            </a:r>
            <a:r>
              <a:rPr lang="de-DE" dirty="0"/>
              <a:t>Familienhilfe</a:t>
            </a:r>
          </a:p>
          <a:p>
            <a:pPr lvl="1">
              <a:spcBef>
                <a:spcPts val="100"/>
              </a:spcBef>
            </a:pPr>
            <a:r>
              <a:rPr lang="de-DE" dirty="0"/>
              <a:t>Tageszentrum, </a:t>
            </a:r>
            <a:r>
              <a:rPr lang="de-DE" dirty="0" err="1" smtClean="0"/>
              <a:t>Buzaishtë</a:t>
            </a:r>
            <a:endParaRPr lang="de-DE" dirty="0" smtClean="0"/>
          </a:p>
          <a:p>
            <a:pPr lvl="1">
              <a:spcBef>
                <a:spcPts val="100"/>
              </a:spcBef>
            </a:pPr>
            <a:r>
              <a:rPr lang="de-DE" dirty="0"/>
              <a:t>Nähkurse, </a:t>
            </a:r>
            <a:r>
              <a:rPr lang="de-DE" dirty="0" smtClean="0"/>
              <a:t>Bishnica</a:t>
            </a:r>
          </a:p>
          <a:p>
            <a:pPr lvl="1">
              <a:spcBef>
                <a:spcPts val="100"/>
              </a:spcBef>
            </a:pPr>
            <a:r>
              <a:rPr lang="de-DE" dirty="0"/>
              <a:t>Humanitäre Hilfe</a:t>
            </a:r>
          </a:p>
          <a:p>
            <a:pPr lvl="1">
              <a:spcBef>
                <a:spcPts val="100"/>
              </a:spcBef>
            </a:pPr>
            <a:r>
              <a:rPr lang="de-DE" dirty="0" smtClean="0"/>
              <a:t>Weihnachtsaktion</a:t>
            </a:r>
          </a:p>
          <a:p>
            <a:pPr>
              <a:spcBef>
                <a:spcPts val="1200"/>
              </a:spcBef>
            </a:pPr>
            <a:r>
              <a:rPr lang="de-DE" dirty="0"/>
              <a:t>Regionale Entwicklung</a:t>
            </a:r>
          </a:p>
          <a:p>
            <a:pPr lvl="1">
              <a:spcBef>
                <a:spcPts val="100"/>
              </a:spcBef>
            </a:pPr>
            <a:r>
              <a:rPr lang="de-DE" dirty="0" smtClean="0"/>
              <a:t>Kommunalentwicklung</a:t>
            </a:r>
            <a:endParaRPr lang="de-DE" dirty="0"/>
          </a:p>
          <a:p>
            <a:pPr lvl="1">
              <a:spcBef>
                <a:spcPts val="100"/>
              </a:spcBef>
            </a:pPr>
            <a:r>
              <a:rPr lang="de-DE" dirty="0"/>
              <a:t>Gemeindearbeit</a:t>
            </a:r>
          </a:p>
          <a:p>
            <a:pPr lvl="1">
              <a:spcBef>
                <a:spcPts val="100"/>
              </a:spcBef>
            </a:pPr>
            <a:r>
              <a:rPr lang="de-DE" dirty="0" smtClean="0"/>
              <a:t>Landwirtschaft und Umwelt</a:t>
            </a:r>
            <a:endParaRPr lang="de-DE" dirty="0"/>
          </a:p>
          <a:p>
            <a:pPr lvl="1"/>
            <a:endParaRPr lang="de-DE" dirty="0"/>
          </a:p>
          <a:p>
            <a:endParaRPr lang="de-DE" dirty="0"/>
          </a:p>
          <a:p>
            <a:pPr lvl="1">
              <a:spcBef>
                <a:spcPts val="100"/>
              </a:spcBef>
            </a:pPr>
            <a:endParaRPr lang="de-DE" dirty="0"/>
          </a:p>
        </p:txBody>
      </p:sp>
      <p:pic>
        <p:nvPicPr>
          <p:cNvPr id="4" name="Bild 3" descr="CHW00271_prom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5752" y="4110168"/>
            <a:ext cx="5495661" cy="2747831"/>
          </a:xfrm>
          <a:prstGeom prst="rect">
            <a:avLst/>
          </a:prstGeom>
        </p:spPr>
      </p:pic>
      <p:sp>
        <p:nvSpPr>
          <p:cNvPr id="5" name="Inhaltsplatzhalter 2"/>
          <p:cNvSpPr txBox="1">
            <a:spLocks/>
          </p:cNvSpPr>
          <p:nvPr/>
        </p:nvSpPr>
        <p:spPr>
          <a:xfrm>
            <a:off x="3915751" y="1188000"/>
            <a:ext cx="5064777" cy="2652025"/>
          </a:xfrm>
          <a:prstGeom prst="rect">
            <a:avLst/>
          </a:prstGeom>
        </p:spPr>
        <p:txBody>
          <a:bodyPr vert="horz" lIns="0" tIns="0" rIns="0" bIns="0"/>
          <a:lstStyle>
            <a:lvl1pPr marL="0" indent="0" algn="l" defTabSz="914400" rtl="0" eaLnBrk="1" latinLnBrk="0" hangingPunct="1">
              <a:spcBef>
                <a:spcPts val="2000"/>
              </a:spcBef>
              <a:buClr>
                <a:srgbClr val="004185"/>
              </a:buClr>
              <a:buSzPct val="75000"/>
              <a:buFontTx/>
              <a:buNone/>
              <a:defRPr sz="2000" b="1" i="0" kern="1200">
                <a:solidFill>
                  <a:schemeClr val="tx1">
                    <a:lumMod val="65000"/>
                    <a:lumOff val="35000"/>
                  </a:schemeClr>
                </a:solidFill>
                <a:latin typeface="Calibri"/>
                <a:ea typeface="+mn-ea"/>
                <a:cs typeface="+mn-cs"/>
              </a:defRPr>
            </a:lvl1pPr>
            <a:lvl2pPr marL="457200" indent="-228600" algn="l" defTabSz="914400" rtl="0" eaLnBrk="1" latinLnBrk="0" hangingPunct="1">
              <a:spcBef>
                <a:spcPts val="600"/>
              </a:spcBef>
              <a:buClr>
                <a:srgbClr val="004185"/>
              </a:buClr>
              <a:buSzPct val="75000"/>
              <a:buFont typeface="Wingdings" pitchFamily="2" charset="2"/>
              <a:buChar char="n"/>
              <a:defRPr sz="1800" kern="1200">
                <a:solidFill>
                  <a:schemeClr val="tx1">
                    <a:lumMod val="65000"/>
                    <a:lumOff val="35000"/>
                  </a:schemeClr>
                </a:solidFill>
                <a:latin typeface="Calibri"/>
                <a:ea typeface="+mn-ea"/>
                <a:cs typeface="+mn-cs"/>
              </a:defRPr>
            </a:lvl2pPr>
            <a:lvl3pPr marL="685800" indent="-228600" algn="l" defTabSz="914400" rtl="0" eaLnBrk="1" latinLnBrk="0" hangingPunct="1">
              <a:spcBef>
                <a:spcPts val="600"/>
              </a:spcBef>
              <a:buClr>
                <a:schemeClr val="tx1">
                  <a:lumMod val="50000"/>
                  <a:lumOff val="50000"/>
                </a:schemeClr>
              </a:buClr>
              <a:buSzPct val="75000"/>
              <a:buFont typeface="Wingdings" pitchFamily="2" charset="2"/>
              <a:buChar char="n"/>
              <a:defRPr sz="1800" kern="1200">
                <a:solidFill>
                  <a:schemeClr val="tx1">
                    <a:lumMod val="65000"/>
                    <a:lumOff val="35000"/>
                  </a:schemeClr>
                </a:solidFill>
                <a:latin typeface="Calibri"/>
                <a:ea typeface="+mn-ea"/>
                <a:cs typeface="+mn-cs"/>
              </a:defRPr>
            </a:lvl3pPr>
            <a:lvl4pPr marL="914400" indent="-228600" algn="l" defTabSz="914400" rtl="0" eaLnBrk="1" latinLnBrk="0" hangingPunct="1">
              <a:spcBef>
                <a:spcPts val="600"/>
              </a:spcBef>
              <a:buClrTx/>
              <a:buSzPct val="75000"/>
              <a:buFont typeface="Wingdings" pitchFamily="2" charset="2"/>
              <a:buChar char="n"/>
              <a:defRPr sz="1800" kern="1200">
                <a:solidFill>
                  <a:schemeClr val="tx1">
                    <a:lumMod val="65000"/>
                    <a:lumOff val="35000"/>
                  </a:schemeClr>
                </a:solidFill>
                <a:latin typeface="Calibri"/>
                <a:ea typeface="+mn-ea"/>
                <a:cs typeface="+mn-cs"/>
              </a:defRPr>
            </a:lvl4pPr>
            <a:lvl5pPr marL="1143000" indent="-228600" algn="l" defTabSz="914400" rtl="0" eaLnBrk="1" latinLnBrk="0" hangingPunct="1">
              <a:spcBef>
                <a:spcPts val="600"/>
              </a:spcBef>
              <a:buClr>
                <a:schemeClr val="tx1">
                  <a:lumMod val="50000"/>
                  <a:lumOff val="50000"/>
                </a:schemeClr>
              </a:buClr>
              <a:buSzPct val="75000"/>
              <a:buFont typeface="Wingdings" pitchFamily="2" charset="2"/>
              <a:buChar char="n"/>
              <a:defRPr sz="1800" kern="1200">
                <a:solidFill>
                  <a:schemeClr val="tx1">
                    <a:lumMod val="65000"/>
                    <a:lumOff val="35000"/>
                  </a:schemeClr>
                </a:solidFill>
                <a:latin typeface="Calibri"/>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spcBef>
                <a:spcPts val="800"/>
              </a:spcBef>
            </a:pPr>
            <a:r>
              <a:rPr lang="de-DE" sz="1800" b="0" dirty="0" smtClean="0"/>
              <a:t>Unsere Projekte greifen Bedürfnisse der Menschen in den abgelegenen, unterentwickelten Regionen auf. Die Aktivitäten in verschiedenen Bereichen tragen im Verbund zu einer langfristigen Verbesserung der Lebensbedingungen bei. </a:t>
            </a:r>
          </a:p>
          <a:p>
            <a:pPr>
              <a:spcBef>
                <a:spcPts val="800"/>
              </a:spcBef>
            </a:pPr>
            <a:r>
              <a:rPr lang="de-DE" sz="1800" b="0" dirty="0"/>
              <a:t>Dabei arbeiten wir mit festangestellten Mitarbeitern, freiwilligen Helfern und anderen Organisationen zusammen. </a:t>
            </a:r>
            <a:r>
              <a:rPr lang="de-DE" sz="1800" b="0" dirty="0" smtClean="0"/>
              <a:t>Nicht zuletzt trägt die gute Kooperation mit den Kommunalverwaltungen zum Erfolg bei.</a:t>
            </a:r>
            <a:endParaRPr lang="de-DE" sz="1800" b="0" dirty="0"/>
          </a:p>
        </p:txBody>
      </p:sp>
    </p:spTree>
    <p:extLst>
      <p:ext uri="{BB962C8B-B14F-4D97-AF65-F5344CB8AC3E}">
        <p14:creationId xmlns:p14="http://schemas.microsoft.com/office/powerpoint/2010/main" val="18402606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6832572" cy="833804"/>
          </a:xfrm>
        </p:spPr>
        <p:txBody>
          <a:bodyPr/>
          <a:lstStyle/>
          <a:p>
            <a:r>
              <a:rPr lang="de-DE" dirty="0"/>
              <a:t>Mit dem Projekt „Bäume für die Zukunft“ wurden </a:t>
            </a:r>
            <a:r>
              <a:rPr lang="de-DE" dirty="0" smtClean="0"/>
              <a:t>vor einiger Zeit etwa </a:t>
            </a:r>
            <a:r>
              <a:rPr lang="de-DE" dirty="0"/>
              <a:t>1500 Bäume </a:t>
            </a:r>
            <a:r>
              <a:rPr lang="de-DE" dirty="0" smtClean="0"/>
              <a:t>pro Jahr als Erosionsschutz neu </a:t>
            </a:r>
            <a:r>
              <a:rPr lang="de-DE" dirty="0"/>
              <a:t>gepflanzt, aber auch Apfel- und Nussbäume für die Bauern</a:t>
            </a:r>
          </a:p>
        </p:txBody>
      </p:sp>
      <p:pic>
        <p:nvPicPr>
          <p:cNvPr id="5" name="Bildplatzhalter 4" descr="CHW0012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43001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Projekte werden angenommen</a:t>
            </a:r>
            <a:endParaRPr lang="de-DE" dirty="0"/>
          </a:p>
        </p:txBody>
      </p:sp>
      <p:sp>
        <p:nvSpPr>
          <p:cNvPr id="3" name="Inhaltsplatzhalter 2"/>
          <p:cNvSpPr>
            <a:spLocks noGrp="1"/>
          </p:cNvSpPr>
          <p:nvPr>
            <p:ph sz="quarter" idx="26"/>
          </p:nvPr>
        </p:nvSpPr>
        <p:spPr>
          <a:xfrm>
            <a:off x="1988114" y="1188000"/>
            <a:ext cx="6759886" cy="5398523"/>
          </a:xfrm>
        </p:spPr>
        <p:txBody>
          <a:bodyPr/>
          <a:lstStyle/>
          <a:p>
            <a:r>
              <a:rPr lang="de-DE" sz="1800" b="0" dirty="0" smtClean="0"/>
              <a:t>Für die Kommune </a:t>
            </a:r>
            <a:r>
              <a:rPr lang="de-DE" sz="1800" b="0" dirty="0" err="1" smtClean="0"/>
              <a:t>Velçan</a:t>
            </a:r>
            <a:r>
              <a:rPr lang="de-DE" sz="1800" b="0" dirty="0" smtClean="0"/>
              <a:t> ist </a:t>
            </a:r>
            <a:r>
              <a:rPr lang="de-DE" sz="1800" b="0" dirty="0"/>
              <a:t>der CHW ein strategischer Partner, </a:t>
            </a:r>
            <a:r>
              <a:rPr lang="de-DE" sz="1800" b="0" dirty="0" smtClean="0"/>
              <a:t/>
            </a:r>
            <a:br>
              <a:rPr lang="de-DE" sz="1800" b="0" dirty="0" smtClean="0"/>
            </a:br>
            <a:r>
              <a:rPr lang="de-DE" sz="1800" b="0" dirty="0" smtClean="0"/>
              <a:t>der </a:t>
            </a:r>
            <a:r>
              <a:rPr lang="de-DE" sz="1800" b="0" dirty="0"/>
              <a:t>sich in vielen Bereichen eingebracht hat und das auch weiterhin tut. Ich bedanke mich herzlich beim Gründer des Vereins und bei allen Freunden aus </a:t>
            </a:r>
            <a:r>
              <a:rPr lang="de-DE" sz="1800" b="0" dirty="0" smtClean="0"/>
              <a:t>Deutschland. </a:t>
            </a:r>
            <a:r>
              <a:rPr lang="de-DE" sz="1800" b="0" dirty="0"/>
              <a:t>Sie hinterlassen durch Ihren Einsatz Spuren in jeder Familie unserer </a:t>
            </a:r>
            <a:r>
              <a:rPr lang="de-DE" sz="1800" b="0" dirty="0" smtClean="0"/>
              <a:t>Kommune.</a:t>
            </a:r>
            <a:r>
              <a:rPr lang="de-DE" sz="1800" b="0" dirty="0"/>
              <a:t/>
            </a:r>
            <a:br>
              <a:rPr lang="de-DE" sz="1800" b="0" dirty="0"/>
            </a:br>
            <a:r>
              <a:rPr lang="de-DE" sz="1800" dirty="0" smtClean="0"/>
              <a:t>Ilia </a:t>
            </a:r>
            <a:r>
              <a:rPr lang="de-DE" sz="1800" dirty="0"/>
              <a:t>Mani</a:t>
            </a:r>
            <a:r>
              <a:rPr lang="de-DE" sz="1800" dirty="0" smtClean="0"/>
              <a:t>, ehem. Bürgermeister </a:t>
            </a:r>
            <a:r>
              <a:rPr lang="de-DE" sz="1800" dirty="0"/>
              <a:t>der </a:t>
            </a:r>
            <a:r>
              <a:rPr lang="de-DE" sz="1800" dirty="0" smtClean="0"/>
              <a:t>früheren Kommune </a:t>
            </a:r>
            <a:r>
              <a:rPr lang="de-DE" sz="1800" dirty="0" err="1" smtClean="0"/>
              <a:t>Velçan</a:t>
            </a:r>
            <a:r>
              <a:rPr lang="de-DE" sz="1800" b="0" dirty="0" smtClean="0"/>
              <a:t> </a:t>
            </a:r>
            <a:br>
              <a:rPr lang="de-DE" sz="1800" b="0" dirty="0" smtClean="0"/>
            </a:br>
            <a:r>
              <a:rPr lang="de-DE" sz="1800" b="0" dirty="0" smtClean="0"/>
              <a:t>(zu der u. a. die Dörfer Bishnica und Buzaishtë gehörten)</a:t>
            </a:r>
            <a:endParaRPr lang="de-DE" sz="1800" b="0" dirty="0"/>
          </a:p>
          <a:p>
            <a:r>
              <a:rPr lang="de-DE" sz="1800" b="0" dirty="0"/>
              <a:t>Der CHW hat sich vor allem den armen Dörfern in unserer Region zugewandt, die noch immer auf diese Unterstützung angewiesen sind. Aber auch die Stadt Pogradec hat </a:t>
            </a:r>
            <a:r>
              <a:rPr lang="de-DE" sz="1800" b="0" dirty="0" smtClean="0"/>
              <a:t>profitiert – z.B. stehen in </a:t>
            </a:r>
            <a:r>
              <a:rPr lang="de-DE" sz="1800" b="0" dirty="0"/>
              <a:t>jeder Schule </a:t>
            </a:r>
            <a:r>
              <a:rPr lang="de-DE" sz="1800" b="0" dirty="0" smtClean="0"/>
              <a:t>Schulmöbel</a:t>
            </a:r>
            <a:r>
              <a:rPr lang="de-DE" sz="1800" b="0" dirty="0"/>
              <a:t>, die durch den CHW </a:t>
            </a:r>
            <a:r>
              <a:rPr lang="de-DE" sz="1800" b="0" dirty="0" smtClean="0"/>
              <a:t>hierher gekommen </a:t>
            </a:r>
            <a:r>
              <a:rPr lang="de-DE" sz="1800" b="0" dirty="0"/>
              <a:t>sind. </a:t>
            </a:r>
            <a:r>
              <a:rPr lang="de-DE" sz="1800" b="0" dirty="0" smtClean="0"/>
              <a:t>Deshalb hat der Stadtrat Frieder </a:t>
            </a:r>
            <a:r>
              <a:rPr lang="de-DE" sz="1800" b="0" dirty="0"/>
              <a:t>Weinhold </a:t>
            </a:r>
            <a:r>
              <a:rPr lang="de-DE" sz="1800" b="0" dirty="0" smtClean="0"/>
              <a:t>zum Ehrenbürger ernannt.</a:t>
            </a:r>
            <a:br>
              <a:rPr lang="de-DE" sz="1800" b="0" dirty="0" smtClean="0"/>
            </a:br>
            <a:r>
              <a:rPr lang="de-DE" sz="1800" dirty="0" smtClean="0"/>
              <a:t>Artan </a:t>
            </a:r>
            <a:r>
              <a:rPr lang="de-DE" sz="1800" dirty="0" err="1" smtClean="0"/>
              <a:t>Shkembi</a:t>
            </a:r>
            <a:r>
              <a:rPr lang="de-DE" sz="1800" dirty="0" smtClean="0"/>
              <a:t>, ehem. Bürgermeister der Stadt Pogradec</a:t>
            </a:r>
            <a:endParaRPr lang="de-DE" sz="1800" b="0" dirty="0"/>
          </a:p>
        </p:txBody>
      </p:sp>
      <p:pic>
        <p:nvPicPr>
          <p:cNvPr id="4" name="Bild 3" descr="Ilia Mani.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0034" y="1251033"/>
            <a:ext cx="1229194" cy="1262371"/>
          </a:xfrm>
          <a:prstGeom prst="rect">
            <a:avLst/>
          </a:prstGeom>
        </p:spPr>
      </p:pic>
      <p:pic>
        <p:nvPicPr>
          <p:cNvPr id="8" name="Bild 7" descr="Februar 2013 Artan Shkembi 0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034" y="3450734"/>
            <a:ext cx="1229194" cy="1238906"/>
          </a:xfrm>
          <a:prstGeom prst="rect">
            <a:avLst/>
          </a:prstGeom>
        </p:spPr>
      </p:pic>
    </p:spTree>
    <p:extLst>
      <p:ext uri="{BB962C8B-B14F-4D97-AF65-F5344CB8AC3E}">
        <p14:creationId xmlns:p14="http://schemas.microsoft.com/office/powerpoint/2010/main" val="14151185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Mitarbeiter</a:t>
            </a:r>
            <a:endParaRPr lang="de-DE" dirty="0"/>
          </a:p>
        </p:txBody>
      </p:sp>
      <p:sp>
        <p:nvSpPr>
          <p:cNvPr id="3" name="Inhaltsplatzhalter 2"/>
          <p:cNvSpPr>
            <a:spLocks noGrp="1"/>
          </p:cNvSpPr>
          <p:nvPr>
            <p:ph sz="quarter" idx="26"/>
          </p:nvPr>
        </p:nvSpPr>
        <p:spPr>
          <a:xfrm>
            <a:off x="570034" y="1188000"/>
            <a:ext cx="8177966" cy="5398523"/>
          </a:xfrm>
        </p:spPr>
        <p:txBody>
          <a:bodyPr/>
          <a:lstStyle/>
          <a:p>
            <a:r>
              <a:rPr lang="de-DE" sz="1800" b="0" dirty="0" smtClean="0"/>
              <a:t>Für die Projekte in den Bergdörfern sind </a:t>
            </a:r>
            <a:br>
              <a:rPr lang="de-DE" sz="1800" b="0" dirty="0" smtClean="0"/>
            </a:br>
            <a:r>
              <a:rPr lang="de-DE" sz="1800" b="0" dirty="0" smtClean="0"/>
              <a:t>derzeit angestellt (Voll- oder Teilzeit):</a:t>
            </a:r>
          </a:p>
          <a:p>
            <a:pPr lvl="1">
              <a:spcBef>
                <a:spcPts val="800"/>
              </a:spcBef>
            </a:pPr>
            <a:r>
              <a:rPr lang="de-DE" b="0" dirty="0" smtClean="0"/>
              <a:t>2 Exekutivdirektoren</a:t>
            </a:r>
          </a:p>
          <a:p>
            <a:pPr lvl="1">
              <a:spcBef>
                <a:spcPts val="0"/>
              </a:spcBef>
            </a:pPr>
            <a:r>
              <a:rPr lang="de-DE" b="0" dirty="0" smtClean="0"/>
              <a:t>1 Sozialarbeiterin</a:t>
            </a:r>
          </a:p>
          <a:p>
            <a:pPr lvl="1">
              <a:spcBef>
                <a:spcPts val="0"/>
              </a:spcBef>
            </a:pPr>
            <a:r>
              <a:rPr lang="de-DE" b="0" dirty="0" smtClean="0"/>
              <a:t>2 Pflegemitarbeiter/innen</a:t>
            </a:r>
          </a:p>
          <a:p>
            <a:pPr lvl="1">
              <a:spcBef>
                <a:spcPts val="0"/>
              </a:spcBef>
            </a:pPr>
            <a:r>
              <a:rPr lang="de-DE" dirty="0" smtClean="0"/>
              <a:t>3 Pädagogische Mitarbeiter/innen</a:t>
            </a:r>
            <a:br>
              <a:rPr lang="de-DE" dirty="0" smtClean="0"/>
            </a:br>
            <a:r>
              <a:rPr lang="de-DE" dirty="0" smtClean="0"/>
              <a:t>und Lehrkräfte im Internat</a:t>
            </a:r>
          </a:p>
          <a:p>
            <a:pPr lvl="1">
              <a:spcBef>
                <a:spcPts val="0"/>
              </a:spcBef>
            </a:pPr>
            <a:r>
              <a:rPr lang="de-DE" dirty="0"/>
              <a:t>1 Psychologin zur Betreuung der Internatskinder</a:t>
            </a:r>
          </a:p>
          <a:p>
            <a:pPr lvl="1">
              <a:spcBef>
                <a:spcPts val="0"/>
              </a:spcBef>
            </a:pPr>
            <a:r>
              <a:rPr lang="de-DE" dirty="0"/>
              <a:t>5 Mitarbeiterinnen für Hauswirtschaft und Kinderbetreuung</a:t>
            </a:r>
          </a:p>
          <a:p>
            <a:pPr lvl="1">
              <a:spcBef>
                <a:spcPts val="0"/>
              </a:spcBef>
            </a:pPr>
            <a:r>
              <a:rPr lang="de-DE" dirty="0" smtClean="0"/>
              <a:t>1 Mitarbeiter für Gemeindearbeit und Musikunterricht</a:t>
            </a:r>
            <a:endParaRPr lang="de-DE" b="0" dirty="0" smtClean="0"/>
          </a:p>
          <a:p>
            <a:pPr lvl="1">
              <a:spcBef>
                <a:spcPts val="0"/>
              </a:spcBef>
            </a:pPr>
            <a:r>
              <a:rPr lang="de-DE" dirty="0" smtClean="0"/>
              <a:t>1 Mitarbeiter für Hausmeister- und Fahrdienste</a:t>
            </a:r>
          </a:p>
          <a:p>
            <a:pPr>
              <a:spcBef>
                <a:spcPts val="800"/>
              </a:spcBef>
            </a:pPr>
            <a:r>
              <a:rPr lang="de-DE" sz="1800" b="0" dirty="0" smtClean="0"/>
              <a:t>Für das Internat in Bishnica und die Betreuung in </a:t>
            </a:r>
            <a:r>
              <a:rPr lang="de-DE" sz="1800" b="0" dirty="0" err="1" smtClean="0"/>
              <a:t>Buzaishtë</a:t>
            </a:r>
            <a:r>
              <a:rPr lang="de-DE" sz="1800" b="0" dirty="0" smtClean="0"/>
              <a:t> haben wir Räume </a:t>
            </a:r>
            <a:r>
              <a:rPr lang="de-DE" sz="1800" b="0" dirty="0" err="1" smtClean="0"/>
              <a:t>ange</a:t>
            </a:r>
            <a:r>
              <a:rPr lang="de-DE" sz="1800" b="0" dirty="0" smtClean="0"/>
              <a:t>-mietet, die unterhalten und geheizt werden müssen. Außerdem haben wir mehrere Fahrzeuge im Einsatz, die durch die schlechten Straßen sehr strapaziert sind.</a:t>
            </a:r>
            <a:endParaRPr lang="de-DE" sz="1800" b="0" dirty="0"/>
          </a:p>
        </p:txBody>
      </p:sp>
      <p:pic>
        <p:nvPicPr>
          <p:cNvPr id="4" name="Bild 3" descr="CHW0021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9358" y="0"/>
            <a:ext cx="4675419" cy="3106793"/>
          </a:xfrm>
          <a:prstGeom prst="rect">
            <a:avLst/>
          </a:prstGeom>
        </p:spPr>
      </p:pic>
    </p:spTree>
    <p:extLst>
      <p:ext uri="{BB962C8B-B14F-4D97-AF65-F5344CB8AC3E}">
        <p14:creationId xmlns:p14="http://schemas.microsoft.com/office/powerpoint/2010/main" val="29454986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Aktion 20 €-Patenschaften</a:t>
            </a:r>
            <a:endParaRPr lang="de-DE" dirty="0"/>
          </a:p>
        </p:txBody>
      </p:sp>
      <p:sp>
        <p:nvSpPr>
          <p:cNvPr id="3" name="Inhaltsplatzhalter 2"/>
          <p:cNvSpPr>
            <a:spLocks noGrp="1"/>
          </p:cNvSpPr>
          <p:nvPr>
            <p:ph sz="quarter" idx="26"/>
          </p:nvPr>
        </p:nvSpPr>
        <p:spPr>
          <a:xfrm>
            <a:off x="570034" y="1188000"/>
            <a:ext cx="5408457" cy="5398523"/>
          </a:xfrm>
        </p:spPr>
        <p:txBody>
          <a:bodyPr/>
          <a:lstStyle/>
          <a:p>
            <a:r>
              <a:rPr lang="de-DE" sz="1800" b="0" dirty="0" smtClean="0"/>
              <a:t>Unsere Sozialprojekte sind wichtige Hilfen in Bereichen, die der Staat oder die Kommunen nicht abdecken können. </a:t>
            </a:r>
            <a:r>
              <a:rPr lang="de-DE" sz="1800" b="0" dirty="0"/>
              <a:t>Die folgenden Beträge zeigen beispielhaft, </a:t>
            </a:r>
            <a:r>
              <a:rPr lang="de-DE" sz="1800" b="0" dirty="0" smtClean="0"/>
              <a:t>welche </a:t>
            </a:r>
            <a:r>
              <a:rPr lang="de-DE" sz="1800" b="0" dirty="0"/>
              <a:t>Ausgaben jeden Monat anfallen:</a:t>
            </a:r>
            <a:endParaRPr lang="de-DE" sz="1800" b="0" dirty="0" smtClean="0"/>
          </a:p>
          <a:p>
            <a:pPr lvl="1">
              <a:spcBef>
                <a:spcPts val="1200"/>
              </a:spcBef>
            </a:pPr>
            <a:r>
              <a:rPr lang="de-DE" dirty="0" smtClean="0"/>
              <a:t>Internat in Bishnica </a:t>
            </a:r>
            <a:br>
              <a:rPr lang="de-DE" dirty="0" smtClean="0"/>
            </a:br>
            <a:r>
              <a:rPr lang="de-DE" dirty="0" smtClean="0"/>
              <a:t>Unterkunft + Betreuung </a:t>
            </a:r>
            <a:r>
              <a:rPr lang="de-DE" dirty="0"/>
              <a:t>für ein Kind: 150 € / Monat</a:t>
            </a:r>
            <a:endParaRPr lang="de-DE" dirty="0" smtClean="0"/>
          </a:p>
          <a:p>
            <a:pPr lvl="1"/>
            <a:r>
              <a:rPr lang="de-DE" dirty="0" smtClean="0"/>
              <a:t>Pflegedienst, Tageszentrum </a:t>
            </a:r>
            <a:r>
              <a:rPr lang="de-DE" dirty="0" err="1" smtClean="0"/>
              <a:t>Buzaishtë</a:t>
            </a:r>
            <a:r>
              <a:rPr lang="de-DE" dirty="0" smtClean="0"/>
              <a:t> </a:t>
            </a:r>
            <a:br>
              <a:rPr lang="de-DE" dirty="0" smtClean="0"/>
            </a:br>
            <a:r>
              <a:rPr lang="de-DE" dirty="0" smtClean="0"/>
              <a:t>Pflegeplatz</a:t>
            </a:r>
            <a:r>
              <a:rPr lang="de-DE" dirty="0"/>
              <a:t>: 280 € / Monat</a:t>
            </a:r>
            <a:endParaRPr lang="de-DE" dirty="0" smtClean="0"/>
          </a:p>
          <a:p>
            <a:pPr lvl="1"/>
            <a:r>
              <a:rPr lang="de-DE" dirty="0" smtClean="0"/>
              <a:t>Familienhilfe für Familien in Not</a:t>
            </a:r>
            <a:br>
              <a:rPr lang="de-DE" dirty="0" smtClean="0"/>
            </a:br>
            <a:r>
              <a:rPr lang="de-DE" dirty="0"/>
              <a:t>Lebensmittelpakete </a:t>
            </a:r>
            <a:r>
              <a:rPr lang="de-DE" dirty="0" smtClean="0"/>
              <a:t>(</a:t>
            </a:r>
            <a:r>
              <a:rPr lang="de-DE" dirty="0"/>
              <a:t>Einkauf vor Ort): je 60 €</a:t>
            </a:r>
            <a:br>
              <a:rPr lang="de-DE" dirty="0"/>
            </a:br>
            <a:r>
              <a:rPr lang="de-DE" dirty="0"/>
              <a:t>Logistik: 700 €</a:t>
            </a:r>
            <a:endParaRPr lang="de-DE" dirty="0" smtClean="0"/>
          </a:p>
          <a:p>
            <a:pPr>
              <a:spcBef>
                <a:spcPts val="1400"/>
              </a:spcBef>
            </a:pPr>
            <a:r>
              <a:rPr lang="de-DE" sz="1800" dirty="0" smtClean="0"/>
              <a:t>Bitte helfen Sie uns mit regelmäßigen Spenden, </a:t>
            </a:r>
            <a:br>
              <a:rPr lang="de-DE" sz="1800" dirty="0" smtClean="0"/>
            </a:br>
            <a:r>
              <a:rPr lang="de-DE" sz="1800" dirty="0" smtClean="0"/>
              <a:t>diese wichtige Arbeit fortzuführen. </a:t>
            </a:r>
            <a:br>
              <a:rPr lang="de-DE" sz="1800" dirty="0" smtClean="0"/>
            </a:br>
            <a:r>
              <a:rPr lang="de-DE" sz="1800" dirty="0" smtClean="0"/>
              <a:t>Bereits 20 Euro im Monat bewirken viel!</a:t>
            </a:r>
          </a:p>
        </p:txBody>
      </p:sp>
      <p:pic>
        <p:nvPicPr>
          <p:cNvPr id="7" name="Bild 6" descr="20Euro-Patenschaften.pdf"/>
          <p:cNvPicPr>
            <a:picLocks noChangeAspect="1"/>
          </p:cNvPicPr>
          <p:nvPr/>
        </p:nvPicPr>
        <p:blipFill rotWithShape="1">
          <a:blip r:embed="rId2" cstate="screen">
            <a:extLst>
              <a:ext uri="{28A0092B-C50C-407E-A947-70E740481C1C}">
                <a14:useLocalDpi xmlns:a14="http://schemas.microsoft.com/office/drawing/2010/main"/>
              </a:ext>
            </a:extLst>
          </a:blip>
          <a:srcRect l="50087"/>
          <a:stretch/>
        </p:blipFill>
        <p:spPr>
          <a:xfrm rot="180000">
            <a:off x="6120653" y="1078726"/>
            <a:ext cx="2747473" cy="5504572"/>
          </a:xfrm>
          <a:prstGeom prst="rect">
            <a:avLst/>
          </a:prstGeom>
          <a:solidFill>
            <a:schemeClr val="bg1"/>
          </a:solidFill>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26210476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0000">
            <a:off x="4524646" y="-8958"/>
            <a:ext cx="4582800" cy="6480000"/>
          </a:xfrm>
          <a:prstGeom prst="rect">
            <a:avLst/>
          </a:prstGeom>
        </p:spPr>
      </p:pic>
      <p:sp>
        <p:nvSpPr>
          <p:cNvPr id="2" name="Titel 1"/>
          <p:cNvSpPr>
            <a:spLocks noGrp="1"/>
          </p:cNvSpPr>
          <p:nvPr>
            <p:ph type="title"/>
          </p:nvPr>
        </p:nvSpPr>
        <p:spPr/>
        <p:txBody>
          <a:bodyPr/>
          <a:lstStyle/>
          <a:p>
            <a:r>
              <a:rPr lang="de-DE" dirty="0" smtClean="0"/>
              <a:t>Weitere Infomedien</a:t>
            </a:r>
            <a:endParaRPr lang="de-DE" dirty="0"/>
          </a:p>
        </p:txBody>
      </p:sp>
      <p:sp>
        <p:nvSpPr>
          <p:cNvPr id="3" name="Inhaltsplatzhalter 2"/>
          <p:cNvSpPr>
            <a:spLocks noGrp="1"/>
          </p:cNvSpPr>
          <p:nvPr>
            <p:ph sz="quarter" idx="26"/>
          </p:nvPr>
        </p:nvSpPr>
        <p:spPr>
          <a:xfrm>
            <a:off x="570034" y="1188000"/>
            <a:ext cx="3431064" cy="5398523"/>
          </a:xfrm>
        </p:spPr>
        <p:txBody>
          <a:bodyPr/>
          <a:lstStyle/>
          <a:p>
            <a:r>
              <a:rPr lang="de-DE" dirty="0" smtClean="0"/>
              <a:t>Albanienheft</a:t>
            </a:r>
            <a:br>
              <a:rPr lang="de-DE" dirty="0" smtClean="0"/>
            </a:br>
            <a:r>
              <a:rPr lang="de-DE" sz="1800" b="0" dirty="0" smtClean="0"/>
              <a:t>Informationen aus Albanien und über die Arbeit des CHW</a:t>
            </a:r>
          </a:p>
          <a:p>
            <a:r>
              <a:rPr lang="de-DE" dirty="0" smtClean="0"/>
              <a:t>Aktuelle Rundbriefe</a:t>
            </a:r>
          </a:p>
          <a:p>
            <a:r>
              <a:rPr lang="de-DE" dirty="0" smtClean="0"/>
              <a:t>Flyer (de/al) + Plakate, Präsentationen</a:t>
            </a:r>
          </a:p>
          <a:p>
            <a:r>
              <a:rPr lang="de-DE" dirty="0" smtClean="0"/>
              <a:t>Wanderausstellung </a:t>
            </a:r>
            <a:r>
              <a:rPr lang="de-DE" b="0" dirty="0"/>
              <a:t/>
            </a:r>
            <a:br>
              <a:rPr lang="de-DE" b="0" dirty="0"/>
            </a:br>
            <a:r>
              <a:rPr lang="de-DE" sz="1800" b="0" dirty="0" smtClean="0"/>
              <a:t>für Ihre Gemeinde, Schule, </a:t>
            </a:r>
            <a:br>
              <a:rPr lang="de-DE" sz="1800" b="0" dirty="0" smtClean="0"/>
            </a:br>
            <a:r>
              <a:rPr lang="de-DE" sz="1800" b="0" dirty="0" smtClean="0"/>
              <a:t>Firma, Sparkasse...</a:t>
            </a:r>
            <a:endParaRPr lang="de-DE" sz="1800" dirty="0" smtClean="0"/>
          </a:p>
          <a:p>
            <a:r>
              <a:rPr lang="de-DE" dirty="0" err="1" smtClean="0"/>
              <a:t>www.chwev.de</a:t>
            </a:r>
            <a:endParaRPr lang="de-DE" b="0" dirty="0" smtClean="0"/>
          </a:p>
        </p:txBody>
      </p:sp>
      <p:pic>
        <p:nvPicPr>
          <p:cNvPr id="6" name="Bild 5" descr="CHW-Flyer.pdf"/>
          <p:cNvPicPr>
            <a:picLocks noChangeAspect="1"/>
          </p:cNvPicPr>
          <p:nvPr/>
        </p:nvPicPr>
        <p:blipFill rotWithShape="1">
          <a:blip r:embed="rId3" cstate="screen">
            <a:extLst>
              <a:ext uri="{28A0092B-C50C-407E-A947-70E740481C1C}">
                <a14:useLocalDpi xmlns:a14="http://schemas.microsoft.com/office/drawing/2010/main"/>
              </a:ext>
            </a:extLst>
          </a:blip>
          <a:srcRect l="66346"/>
          <a:stretch/>
        </p:blipFill>
        <p:spPr>
          <a:xfrm rot="180000">
            <a:off x="6002351" y="2127149"/>
            <a:ext cx="2156663" cy="4528454"/>
          </a:xfrm>
          <a:prstGeom prst="rect">
            <a:avLst/>
          </a:prstGeom>
          <a:solidFill>
            <a:srgbClr val="FFFFFF"/>
          </a:solidFill>
          <a:effectLst>
            <a:outerShdw blurRad="127000" dist="127000" dir="2700000" algn="tl" rotWithShape="0">
              <a:prstClr val="black">
                <a:alpha val="40000"/>
              </a:prstClr>
            </a:outerShdw>
          </a:effectLst>
        </p:spPr>
      </p:pic>
      <p:pic>
        <p:nvPicPr>
          <p:cNvPr id="4" name="Bild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0000">
            <a:off x="3232786" y="2498531"/>
            <a:ext cx="3197880" cy="4536000"/>
          </a:xfrm>
          <a:prstGeom prst="rect">
            <a:avLst/>
          </a:prstGeom>
          <a:effectLst>
            <a:outerShdw blurRad="127000" dist="127000" dir="2700000" algn="tl" rotWithShape="0">
              <a:srgbClr val="000000">
                <a:alpha val="40000"/>
              </a:srgbClr>
            </a:outerShdw>
          </a:effectLst>
        </p:spPr>
      </p:pic>
      <p:pic>
        <p:nvPicPr>
          <p:cNvPr id="5" name="Bild 4" descr="WPA2015_Flyer.pdf"/>
          <p:cNvPicPr>
            <a:picLocks noChangeAspect="1"/>
          </p:cNvPicPr>
          <p:nvPr/>
        </p:nvPicPr>
        <p:blipFill rotWithShape="1">
          <a:blip r:embed="rId5" cstate="screen">
            <a:extLst>
              <a:ext uri="{28A0092B-C50C-407E-A947-70E740481C1C}">
                <a14:useLocalDpi xmlns:a14="http://schemas.microsoft.com/office/drawing/2010/main"/>
              </a:ext>
            </a:extLst>
          </a:blip>
          <a:srcRect l="66847"/>
          <a:stretch/>
        </p:blipFill>
        <p:spPr>
          <a:xfrm rot="180000">
            <a:off x="7212482" y="2023021"/>
            <a:ext cx="2127110" cy="4533900"/>
          </a:xfrm>
          <a:prstGeom prst="rect">
            <a:avLst/>
          </a:prstGeom>
          <a:solidFill>
            <a:schemeClr val="bg1"/>
          </a:solidFill>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36031920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4"/>
          </p:nvPr>
        </p:nvSpPr>
        <p:spPr/>
        <p:txBody>
          <a:bodyPr/>
          <a:lstStyle/>
          <a:p>
            <a:pPr lvl="0"/>
            <a:r>
              <a:rPr lang="de-DE" dirty="0"/>
              <a:t>© </a:t>
            </a:r>
            <a:r>
              <a:rPr lang="de-DE" dirty="0" smtClean="0"/>
              <a:t>2016 </a:t>
            </a:r>
            <a:r>
              <a:rPr lang="de-DE" dirty="0"/>
              <a:t>CHW e.V.</a:t>
            </a:r>
          </a:p>
          <a:p>
            <a:pPr lvl="0"/>
            <a:r>
              <a:rPr lang="de-DE" dirty="0"/>
              <a:t>Inhalt: </a:t>
            </a:r>
            <a:r>
              <a:rPr lang="de-DE" dirty="0" smtClean="0"/>
              <a:t>Matthias Pommranz, </a:t>
            </a:r>
            <a:r>
              <a:rPr lang="de-DE" dirty="0" err="1" smtClean="0"/>
              <a:t>Manjola</a:t>
            </a:r>
            <a:r>
              <a:rPr lang="de-DE" dirty="0" smtClean="0"/>
              <a:t> </a:t>
            </a:r>
            <a:r>
              <a:rPr lang="de-DE" dirty="0" err="1" smtClean="0"/>
              <a:t>Lushka</a:t>
            </a:r>
            <a:r>
              <a:rPr lang="de-DE" dirty="0" smtClean="0"/>
              <a:t>, </a:t>
            </a:r>
            <a:br>
              <a:rPr lang="de-DE" dirty="0" smtClean="0"/>
            </a:br>
            <a:r>
              <a:rPr lang="de-DE" dirty="0" smtClean="0"/>
              <a:t>Leonard </a:t>
            </a:r>
            <a:r>
              <a:rPr lang="de-DE" dirty="0" err="1" smtClean="0"/>
              <a:t>Berberi</a:t>
            </a:r>
            <a:r>
              <a:rPr lang="de-DE" dirty="0" smtClean="0"/>
              <a:t>, Frieder Weinhold u.a.</a:t>
            </a:r>
            <a:endParaRPr lang="de-DE" dirty="0"/>
          </a:p>
          <a:p>
            <a:pPr lvl="0"/>
            <a:r>
              <a:rPr lang="de-DE" dirty="0" smtClean="0"/>
              <a:t>Gestaltung</a:t>
            </a:r>
            <a:r>
              <a:rPr lang="de-DE" dirty="0"/>
              <a:t>: studio2id.de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r>
              <a:rPr lang="de-DE" dirty="0"/>
              <a:t/>
            </a:r>
            <a:br>
              <a:rPr lang="de-DE" dirty="0"/>
            </a:br>
            <a:r>
              <a:rPr lang="de-DE" dirty="0" err="1"/>
              <a:t>www.facebook.com</a:t>
            </a:r>
            <a:r>
              <a:rPr lang="de-DE" dirty="0"/>
              <a:t>/</a:t>
            </a:r>
            <a:r>
              <a:rPr lang="de-DE" dirty="0" err="1" smtClean="0"/>
              <a:t>chwev</a:t>
            </a:r>
            <a:endParaRPr lang="de-DE" dirty="0"/>
          </a:p>
        </p:txBody>
      </p:sp>
    </p:spTree>
    <p:extLst>
      <p:ext uri="{BB962C8B-B14F-4D97-AF65-F5344CB8AC3E}">
        <p14:creationId xmlns:p14="http://schemas.microsoft.com/office/powerpoint/2010/main" val="9683818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Internat Bishnica</a:t>
            </a:r>
            <a:endParaRPr lang="de-DE" dirty="0"/>
          </a:p>
        </p:txBody>
      </p:sp>
      <p:sp>
        <p:nvSpPr>
          <p:cNvPr id="9" name="Inhaltsplatzhalter 8"/>
          <p:cNvSpPr>
            <a:spLocks noGrp="1"/>
          </p:cNvSpPr>
          <p:nvPr>
            <p:ph sz="quarter" idx="26"/>
          </p:nvPr>
        </p:nvSpPr>
        <p:spPr/>
        <p:txBody>
          <a:bodyPr/>
          <a:lstStyle/>
          <a:p>
            <a:pPr marL="0" lvl="1" indent="0">
              <a:spcBef>
                <a:spcPts val="2000"/>
              </a:spcBef>
              <a:buNone/>
            </a:pPr>
            <a:r>
              <a:rPr lang="de-DE" dirty="0"/>
              <a:t>In unserem Internat bekommen </a:t>
            </a:r>
            <a:r>
              <a:rPr lang="de-DE" dirty="0" smtClean="0"/>
              <a:t>derzeit 25 </a:t>
            </a:r>
            <a:r>
              <a:rPr lang="de-DE" dirty="0"/>
              <a:t>Kinder die Möglichkeit, eine reguläre Schule zu besuchen – in ihren Heimatdörfern wurden die Schulen geschlossen und der tägliche Fußweg zur nächsten Schule wäre zu weit. </a:t>
            </a:r>
          </a:p>
          <a:p>
            <a:r>
              <a:rPr lang="de-DE" dirty="0"/>
              <a:t>Wir bieten den Kindern:</a:t>
            </a:r>
          </a:p>
          <a:p>
            <a:pPr marL="285750" lvl="1" indent="-285750"/>
            <a:r>
              <a:rPr lang="de-DE" dirty="0" smtClean="0"/>
              <a:t>Unterbringung mit 24-Stunden-</a:t>
            </a:r>
            <a:br>
              <a:rPr lang="de-DE" dirty="0" smtClean="0"/>
            </a:br>
            <a:r>
              <a:rPr lang="de-DE" dirty="0" smtClean="0"/>
              <a:t>Betreuung während der Woche, </a:t>
            </a:r>
            <a:br>
              <a:rPr lang="de-DE" dirty="0" smtClean="0"/>
            </a:br>
            <a:r>
              <a:rPr lang="de-DE" dirty="0" smtClean="0"/>
              <a:t>regelmäßige Mahlzeiten</a:t>
            </a:r>
            <a:endParaRPr lang="de-DE" dirty="0"/>
          </a:p>
          <a:p>
            <a:pPr marL="285750" lvl="1" indent="-285750"/>
            <a:r>
              <a:rPr lang="de-DE" dirty="0" smtClean="0"/>
              <a:t>Tägliche individuelle </a:t>
            </a:r>
            <a:br>
              <a:rPr lang="de-DE" dirty="0" smtClean="0"/>
            </a:br>
            <a:r>
              <a:rPr lang="de-DE" dirty="0" smtClean="0"/>
              <a:t>Hausaufgabenbetreuung</a:t>
            </a:r>
            <a:endParaRPr lang="de-DE" dirty="0"/>
          </a:p>
          <a:p>
            <a:pPr marL="285750" lvl="1" indent="-285750"/>
            <a:r>
              <a:rPr lang="de-DE" dirty="0" smtClean="0"/>
              <a:t>Zusätzliche Kurse: Kreativangebote, </a:t>
            </a:r>
            <a:br>
              <a:rPr lang="de-DE" dirty="0" smtClean="0"/>
            </a:br>
            <a:r>
              <a:rPr lang="de-DE" dirty="0" smtClean="0"/>
              <a:t>Musikunterricht (3x pro Woche), </a:t>
            </a:r>
            <a:br>
              <a:rPr lang="de-DE" dirty="0" smtClean="0"/>
            </a:br>
            <a:r>
              <a:rPr lang="de-DE" dirty="0" smtClean="0"/>
              <a:t>Deutschunterricht (3x pro Woche)</a:t>
            </a:r>
            <a:endParaRPr lang="de-DE" dirty="0"/>
          </a:p>
          <a:p>
            <a:pPr marL="285750" lvl="1" indent="-285750"/>
            <a:r>
              <a:rPr lang="de-DE" dirty="0" smtClean="0"/>
              <a:t>Freizeitangebote</a:t>
            </a:r>
            <a:endParaRPr lang="de-DE" dirty="0"/>
          </a:p>
        </p:txBody>
      </p:sp>
      <p:pic>
        <p:nvPicPr>
          <p:cNvPr id="3" name="Bild 2" descr="CHW00341.ps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8559" y="2630044"/>
            <a:ext cx="4835441" cy="3510621"/>
          </a:xfrm>
          <a:prstGeom prst="rect">
            <a:avLst/>
          </a:prstGeom>
        </p:spPr>
      </p:pic>
    </p:spTree>
    <p:extLst>
      <p:ext uri="{BB962C8B-B14F-4D97-AF65-F5344CB8AC3E}">
        <p14:creationId xmlns:p14="http://schemas.microsoft.com/office/powerpoint/2010/main" val="41078920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Internat Bishnica</a:t>
            </a:r>
            <a:endParaRPr lang="de-DE" dirty="0"/>
          </a:p>
        </p:txBody>
      </p:sp>
      <p:sp>
        <p:nvSpPr>
          <p:cNvPr id="3" name="Inhaltsplatzhalter 2"/>
          <p:cNvSpPr>
            <a:spLocks noGrp="1"/>
          </p:cNvSpPr>
          <p:nvPr>
            <p:ph sz="quarter" idx="26"/>
          </p:nvPr>
        </p:nvSpPr>
        <p:spPr/>
        <p:txBody>
          <a:bodyPr/>
          <a:lstStyle/>
          <a:p>
            <a:r>
              <a:rPr lang="de-DE" dirty="0" smtClean="0"/>
              <a:t>Entwicklung</a:t>
            </a:r>
            <a:endParaRPr lang="de-DE" dirty="0"/>
          </a:p>
          <a:p>
            <a:pPr lvl="1"/>
            <a:r>
              <a:rPr lang="de-DE" dirty="0" smtClean="0"/>
              <a:t>Frühjahr 2014:  </a:t>
            </a:r>
            <a:r>
              <a:rPr lang="de-DE" dirty="0"/>
              <a:t>9 Kinder</a:t>
            </a:r>
          </a:p>
          <a:p>
            <a:pPr lvl="1">
              <a:spcBef>
                <a:spcPts val="0"/>
              </a:spcBef>
            </a:pPr>
            <a:r>
              <a:rPr lang="de-DE" dirty="0"/>
              <a:t>August 2014:  21 Kinder</a:t>
            </a:r>
          </a:p>
          <a:p>
            <a:pPr lvl="1">
              <a:spcBef>
                <a:spcPts val="0"/>
              </a:spcBef>
            </a:pPr>
            <a:r>
              <a:rPr lang="de-DE" dirty="0" smtClean="0"/>
              <a:t>September 2015:  25 </a:t>
            </a:r>
            <a:r>
              <a:rPr lang="de-DE" dirty="0"/>
              <a:t>Kinder</a:t>
            </a:r>
          </a:p>
          <a:p>
            <a:r>
              <a:rPr lang="de-DE" dirty="0" smtClean="0"/>
              <a:t>Ursachen</a:t>
            </a:r>
            <a:endParaRPr lang="de-DE" dirty="0"/>
          </a:p>
          <a:p>
            <a:pPr lvl="1"/>
            <a:r>
              <a:rPr lang="de-DE" dirty="0" smtClean="0"/>
              <a:t>Wunsch der Eltern; z. B. sind </a:t>
            </a:r>
            <a:br>
              <a:rPr lang="de-DE" dirty="0" smtClean="0"/>
            </a:br>
            <a:r>
              <a:rPr lang="de-DE" dirty="0" smtClean="0"/>
              <a:t>einige Familien in die ländliche </a:t>
            </a:r>
            <a:r>
              <a:rPr lang="de-DE" dirty="0" err="1" smtClean="0"/>
              <a:t>Mokra</a:t>
            </a:r>
            <a:r>
              <a:rPr lang="de-DE" dirty="0" smtClean="0"/>
              <a:t>-Region zurückgekehrt</a:t>
            </a:r>
          </a:p>
          <a:p>
            <a:pPr lvl="1">
              <a:spcBef>
                <a:spcPts val="0"/>
              </a:spcBef>
            </a:pPr>
            <a:r>
              <a:rPr lang="de-DE" dirty="0" smtClean="0"/>
              <a:t>Auf Anfrage der staatlichen Behörden hin haben wir 4 Straßenkinder und zwei weitere Geschwister aufgenommen, deren Eltern sie nicht versorgen können</a:t>
            </a:r>
            <a:endParaRPr lang="de-DE" dirty="0"/>
          </a:p>
          <a:p>
            <a:r>
              <a:rPr lang="de-DE" dirty="0"/>
              <a:t>Daraus folgende </a:t>
            </a:r>
            <a:r>
              <a:rPr lang="de-DE" dirty="0" smtClean="0"/>
              <a:t>Verbesserungen</a:t>
            </a:r>
            <a:endParaRPr lang="de-DE" dirty="0"/>
          </a:p>
          <a:p>
            <a:pPr lvl="1"/>
            <a:r>
              <a:rPr lang="de-DE" dirty="0"/>
              <a:t>Zusätzliche Mitarbeiter</a:t>
            </a:r>
          </a:p>
          <a:p>
            <a:pPr lvl="1">
              <a:spcBef>
                <a:spcPts val="0"/>
              </a:spcBef>
            </a:pPr>
            <a:r>
              <a:rPr lang="de-DE" dirty="0"/>
              <a:t>Weitere Schlafzimmer und </a:t>
            </a:r>
            <a:r>
              <a:rPr lang="de-DE" dirty="0" smtClean="0"/>
              <a:t>Aufenthaltsräume; </a:t>
            </a:r>
            <a:br>
              <a:rPr lang="de-DE" dirty="0" smtClean="0"/>
            </a:br>
            <a:r>
              <a:rPr lang="de-DE" dirty="0" smtClean="0"/>
              <a:t>intensivere </a:t>
            </a:r>
            <a:r>
              <a:rPr lang="de-DE" dirty="0"/>
              <a:t>Betreuung, auch </a:t>
            </a:r>
            <a:r>
              <a:rPr lang="de-DE" dirty="0" smtClean="0"/>
              <a:t>7 Tage pro Woche</a:t>
            </a:r>
            <a:endParaRPr lang="de-DE" dirty="0"/>
          </a:p>
          <a:p>
            <a:pPr lvl="1"/>
            <a:endParaRPr lang="de-DE" dirty="0"/>
          </a:p>
          <a:p>
            <a:endParaRPr lang="de-DE" dirty="0"/>
          </a:p>
        </p:txBody>
      </p:sp>
      <p:pic>
        <p:nvPicPr>
          <p:cNvPr id="5" name="Bild 4" descr="CHW003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1326" y="0"/>
            <a:ext cx="5162674" cy="2904004"/>
          </a:xfrm>
          <a:prstGeom prst="rect">
            <a:avLst/>
          </a:prstGeom>
        </p:spPr>
      </p:pic>
    </p:spTree>
    <p:extLst>
      <p:ext uri="{BB962C8B-B14F-4D97-AF65-F5344CB8AC3E}">
        <p14:creationId xmlns:p14="http://schemas.microsoft.com/office/powerpoint/2010/main" val="26856961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CHW00288.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platzhalter 4"/>
          <p:cNvSpPr>
            <a:spLocks noGrp="1"/>
          </p:cNvSpPr>
          <p:nvPr>
            <p:ph type="body" idx="14"/>
          </p:nvPr>
        </p:nvSpPr>
        <p:spPr/>
        <p:txBody>
          <a:bodyPr/>
          <a:lstStyle/>
          <a:p>
            <a:endParaRPr lang="de-DE"/>
          </a:p>
        </p:txBody>
      </p:sp>
      <p:pic>
        <p:nvPicPr>
          <p:cNvPr id="4" name="Bildplatzhalter 3" descr="CHW00118-1.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platzhalter 7"/>
          <p:cNvSpPr>
            <a:spLocks noGrp="1"/>
          </p:cNvSpPr>
          <p:nvPr>
            <p:ph type="body" idx="19"/>
          </p:nvPr>
        </p:nvSpPr>
        <p:spPr>
          <a:xfrm>
            <a:off x="332013" y="4748192"/>
            <a:ext cx="5029196" cy="1024685"/>
          </a:xfrm>
        </p:spPr>
        <p:txBody>
          <a:bodyPr/>
          <a:lstStyle/>
          <a:p>
            <a:r>
              <a:rPr lang="de-DE" dirty="0" smtClean="0"/>
              <a:t>Von den Wohnräumen im Internat aus ist es nicht weit – die Schule liegt direkt gegenüber</a:t>
            </a:r>
            <a:endParaRPr lang="de-DE" dirty="0"/>
          </a:p>
          <a:p>
            <a:endParaRPr lang="de-DE" dirty="0"/>
          </a:p>
        </p:txBody>
      </p:sp>
      <p:sp>
        <p:nvSpPr>
          <p:cNvPr id="9" name="Textplatzhalter 8"/>
          <p:cNvSpPr>
            <a:spLocks noGrp="1"/>
          </p:cNvSpPr>
          <p:nvPr>
            <p:ph type="body" idx="20"/>
          </p:nvPr>
        </p:nvSpPr>
        <p:spPr/>
        <p:txBody>
          <a:bodyPr/>
          <a:lstStyle/>
          <a:p>
            <a:endParaRPr lang="de-DE" dirty="0"/>
          </a:p>
        </p:txBody>
      </p:sp>
      <p:pic>
        <p:nvPicPr>
          <p:cNvPr id="14" name="Bildplatzhalter 13" descr="Februar 2015 070.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982864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r>
              <a:rPr lang="de-DE" dirty="0" smtClean="0"/>
              <a:t>Nach der Schule steht Hausaufgabenbetreuung auf dem Programm</a:t>
            </a:r>
            <a:endParaRPr lang="de-DE" dirty="0"/>
          </a:p>
        </p:txBody>
      </p:sp>
      <p:sp>
        <p:nvSpPr>
          <p:cNvPr id="5" name="Textplatzhalter 4"/>
          <p:cNvSpPr>
            <a:spLocks noGrp="1"/>
          </p:cNvSpPr>
          <p:nvPr>
            <p:ph type="body" idx="16"/>
          </p:nvPr>
        </p:nvSpPr>
        <p:spPr/>
        <p:txBody>
          <a:bodyPr/>
          <a:lstStyle/>
          <a:p>
            <a:r>
              <a:rPr lang="de-DE" dirty="0" smtClean="0"/>
              <a:t>Die Mitarbeiterinnen sorgen für das Wohl der Kinder</a:t>
            </a:r>
            <a:endParaRPr lang="de-DE" dirty="0"/>
          </a:p>
        </p:txBody>
      </p:sp>
      <p:pic>
        <p:nvPicPr>
          <p:cNvPr id="6" name="Bildplatzhalter 5" descr="CHW00246-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7" name="Bildplatzhalter 6" descr="Februar 2015 004.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902154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Grp="1" noChangeAspect="1" noChangeArrowheads="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xfrm>
            <a:off x="0" y="0"/>
            <a:ext cx="6683374" cy="4611087"/>
          </a:xfrm>
          <a:prstGeom prst="rect">
            <a:avLst/>
          </a:prstGeom>
          <a:noFill/>
          <a:ln w="9525">
            <a:noFill/>
            <a:miter lim="800000"/>
            <a:headEnd/>
            <a:tailEnd/>
          </a:ln>
          <a:effectLst/>
        </p:spPr>
      </p:pic>
      <p:sp>
        <p:nvSpPr>
          <p:cNvPr id="3" name="Textplatzhalter 2"/>
          <p:cNvSpPr>
            <a:spLocks noGrp="1"/>
          </p:cNvSpPr>
          <p:nvPr>
            <p:ph type="body" idx="14"/>
          </p:nvPr>
        </p:nvSpPr>
        <p:spPr>
          <a:xfrm>
            <a:off x="1934598" y="5654212"/>
            <a:ext cx="2842921" cy="2679480"/>
          </a:xfrm>
        </p:spPr>
        <p:txBody>
          <a:bodyPr/>
          <a:lstStyle/>
          <a:p>
            <a:r>
              <a:rPr lang="de-DE" dirty="0" smtClean="0"/>
              <a:t>Bei unserer Ausstellung </a:t>
            </a:r>
            <a:r>
              <a:rPr lang="de-DE" dirty="0"/>
              <a:t>im Rathaus </a:t>
            </a:r>
            <a:r>
              <a:rPr lang="de-DE" dirty="0" smtClean="0"/>
              <a:t>Pogradec 2014 zeigten auch die Internatsschüler ihre Zeichnungen</a:t>
            </a:r>
            <a:endParaRPr lang="de-DE" dirty="0"/>
          </a:p>
        </p:txBody>
      </p:sp>
      <p:sp>
        <p:nvSpPr>
          <p:cNvPr id="5" name="Textplatzhalter 4"/>
          <p:cNvSpPr>
            <a:spLocks noGrp="1"/>
          </p:cNvSpPr>
          <p:nvPr>
            <p:ph type="body" idx="16"/>
          </p:nvPr>
        </p:nvSpPr>
        <p:spPr>
          <a:xfrm>
            <a:off x="355597" y="4860506"/>
            <a:ext cx="3817173" cy="912372"/>
          </a:xfrm>
        </p:spPr>
        <p:txBody>
          <a:bodyPr/>
          <a:lstStyle/>
          <a:p>
            <a:r>
              <a:rPr lang="de-DE" dirty="0"/>
              <a:t>Malunterricht im Studio </a:t>
            </a:r>
            <a:r>
              <a:rPr lang="de-DE" dirty="0" err="1"/>
              <a:t>Ledion</a:t>
            </a:r>
            <a:r>
              <a:rPr lang="de-DE" dirty="0"/>
              <a:t> </a:t>
            </a:r>
            <a:r>
              <a:rPr lang="de-DE" dirty="0" err="1"/>
              <a:t>Xhaferri</a:t>
            </a:r>
            <a:r>
              <a:rPr lang="de-DE" dirty="0"/>
              <a:t>, Pogradec</a:t>
            </a:r>
          </a:p>
          <a:p>
            <a:endParaRPr lang="de-DE" dirty="0"/>
          </a:p>
        </p:txBody>
      </p:sp>
      <p:pic>
        <p:nvPicPr>
          <p:cNvPr id="14" name="Bildplatzhalter 13" descr="WP_20141012_045.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4958346" y="3920360"/>
            <a:ext cx="4686300" cy="3111500"/>
          </a:xfrm>
        </p:spPr>
      </p:pic>
    </p:spTree>
    <p:extLst>
      <p:ext uri="{BB962C8B-B14F-4D97-AF65-F5344CB8AC3E}">
        <p14:creationId xmlns:p14="http://schemas.microsoft.com/office/powerpoint/2010/main" val="30111253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andarddesign">
  <a:themeElements>
    <a:clrScheme name="Gaia">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Gaia">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Gaia">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1303</Words>
  <Application>Microsoft Macintosh PowerPoint</Application>
  <PresentationFormat>Bildschirmpräsentation (4:3)</PresentationFormat>
  <Paragraphs>168</Paragraphs>
  <Slides>45</Slides>
  <Notes>0</Notes>
  <HiddenSlides>0</HiddenSlides>
  <MMClips>0</MMClips>
  <ScaleCrop>false</ScaleCrop>
  <HeadingPairs>
    <vt:vector size="4" baseType="variant">
      <vt:variant>
        <vt:lpstr>Design</vt:lpstr>
      </vt:variant>
      <vt:variant>
        <vt:i4>1</vt:i4>
      </vt:variant>
      <vt:variant>
        <vt:lpstr>Folientitel</vt:lpstr>
      </vt:variant>
      <vt:variant>
        <vt:i4>45</vt:i4>
      </vt:variant>
    </vt:vector>
  </HeadingPairs>
  <TitlesOfParts>
    <vt:vector size="46" baseType="lpstr">
      <vt:lpstr>Standarddesign</vt:lpstr>
      <vt:lpstr>Die Sozialarbeit von CHW und Fondacioni Diakonia Albania</vt:lpstr>
      <vt:lpstr>Die Arbeit des CHW</vt:lpstr>
      <vt:lpstr>Fondacioni Diakonia Albania (DA)</vt:lpstr>
      <vt:lpstr>Sozialprojekte Überblick</vt:lpstr>
      <vt:lpstr>Internat Bishnica</vt:lpstr>
      <vt:lpstr>Internat Bishnica</vt:lpstr>
      <vt:lpstr>PowerPoint-Präsentation</vt:lpstr>
      <vt:lpstr>PowerPoint-Präsentation</vt:lpstr>
      <vt:lpstr>PowerPoint-Präsentation</vt:lpstr>
      <vt:lpstr>PowerPoint-Präsentation</vt:lpstr>
      <vt:lpstr>PowerPoint-Präsentation</vt:lpstr>
      <vt:lpstr>Schulsanierungen</vt:lpstr>
      <vt:lpstr>PowerPoint-Präsentation</vt:lpstr>
      <vt:lpstr>PowerPoint-Präsentation</vt:lpstr>
      <vt:lpstr>PowerPoint-Präsentation</vt:lpstr>
      <vt:lpstr>Medizinische und soziale Familienhilfe</vt:lpstr>
      <vt:lpstr>PowerPoint-Präsentation</vt:lpstr>
      <vt:lpstr>PowerPoint-Präsentation</vt:lpstr>
      <vt:lpstr>PowerPoint-Präsentation</vt:lpstr>
      <vt:lpstr>Tageszentrum Buzaishtë</vt:lpstr>
      <vt:lpstr>PowerPoint-Präsentation</vt:lpstr>
      <vt:lpstr>Nähkurse, Bishnica</vt:lpstr>
      <vt:lpstr>PowerPoint-Präsentation</vt:lpstr>
      <vt:lpstr>Humanitäre Hilfe</vt:lpstr>
      <vt:lpstr>PowerPoint-Präsentation</vt:lpstr>
      <vt:lpstr>PowerPoint-Präsentation</vt:lpstr>
      <vt:lpstr>PowerPoint-Präsentation</vt:lpstr>
      <vt:lpstr>Weihnachtsaktion</vt:lpstr>
      <vt:lpstr>PowerPoint-Präsentation</vt:lpstr>
      <vt:lpstr>PowerPoint-Präsentation</vt:lpstr>
      <vt:lpstr>Kommunale Entwicklungshilfe</vt:lpstr>
      <vt:lpstr>PowerPoint-Präsentation</vt:lpstr>
      <vt:lpstr>PowerPoint-Präsentation</vt:lpstr>
      <vt:lpstr>PowerPoint-Präsentation</vt:lpstr>
      <vt:lpstr>Gemeindearbeit</vt:lpstr>
      <vt:lpstr>PowerPoint-Präsentation</vt:lpstr>
      <vt:lpstr>PowerPoint-Präsentation</vt:lpstr>
      <vt:lpstr>Landwirtschaft und Umwelt</vt:lpstr>
      <vt:lpstr>PowerPoint-Präsentation</vt:lpstr>
      <vt:lpstr>PowerPoint-Präsentation</vt:lpstr>
      <vt:lpstr>Die Projekte werden angenommen</vt:lpstr>
      <vt:lpstr>Mitarbeiter</vt:lpstr>
      <vt:lpstr>Aktion 20 €-Patenschaften</vt:lpstr>
      <vt:lpstr>Weitere Infomedien</vt:lpstr>
      <vt:lpstr>PowerPoint-Präsentation</vt:lpstr>
    </vt:vector>
  </TitlesOfParts>
  <Company>Studio2 Informationsdesign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Pommranz</dc:creator>
  <cp:lastModifiedBy>Matthias Pommranz</cp:lastModifiedBy>
  <cp:revision>215</cp:revision>
  <dcterms:created xsi:type="dcterms:W3CDTF">2014-07-17T12:54:32Z</dcterms:created>
  <dcterms:modified xsi:type="dcterms:W3CDTF">2016-01-21T11:54:48Z</dcterms:modified>
</cp:coreProperties>
</file>